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0" r:id="rId2"/>
    <p:sldId id="3556" r:id="rId3"/>
    <p:sldId id="1993219805" r:id="rId4"/>
    <p:sldId id="3557" r:id="rId5"/>
    <p:sldId id="294" r:id="rId6"/>
    <p:sldId id="301" r:id="rId7"/>
    <p:sldId id="3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CC"/>
    <a:srgbClr val="008080"/>
    <a:srgbClr val="FFFF00"/>
    <a:srgbClr val="00CC66"/>
    <a:srgbClr val="FFFF99"/>
    <a:srgbClr val="FF0066"/>
    <a:srgbClr val="CCFF99"/>
    <a:srgbClr val="9966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EA244-BB8D-4DC0-A70F-A97682804027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83E67-C80E-4AC6-8DD8-8C0DBCD7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4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รูปบนสไลด์ 1">
            <a:extLst>
              <a:ext uri="{FF2B5EF4-FFF2-40B4-BE49-F238E27FC236}">
                <a16:creationId xmlns:a16="http://schemas.microsoft.com/office/drawing/2014/main" id="{BBC084D6-5A37-4562-8009-DA7DB118B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1425"/>
            <a:ext cx="5954713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ตัวแทนบันทึกย่อ 2">
            <a:extLst>
              <a:ext uri="{FF2B5EF4-FFF2-40B4-BE49-F238E27FC236}">
                <a16:creationId xmlns:a16="http://schemas.microsoft.com/office/drawing/2014/main" id="{E843DA47-346C-4D97-8187-5D30181C9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124" name="ตัวแทนหมายเลขสไลด์ 3">
            <a:extLst>
              <a:ext uri="{FF2B5EF4-FFF2-40B4-BE49-F238E27FC236}">
                <a16:creationId xmlns:a16="http://schemas.microsoft.com/office/drawing/2014/main" id="{6B62B95B-6D63-44DE-B328-DC8CFCA5E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86DC50-85F6-4D64-A40A-5D6659469D68}" type="slidenum">
              <a:rPr kumimoji="0" lang="th-TH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5430-C6C2-4F2C-BF4B-876584A3E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BA788-C593-4B7B-922A-76CB509D6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B9DB-663D-471E-9DFA-DA53279E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2B1D-D31C-455A-870E-699B335A251A}" type="datetime1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4DBE-6DF5-4788-B651-05877AF0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D731C-24DD-435A-8B23-66A0D93D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5278-E55D-421A-8FC8-91E82080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8A9F3-CD49-4361-86AB-C7A6BDDD2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14BE7-C7CE-4AF2-B171-4FD039A2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49-CB90-4750-B87D-62EAA35FE2A9}" type="datetime1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C5401-6F09-4164-A627-9601413B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5B106-053D-4F15-A88B-611E566F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0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78894-51B1-4510-AC10-08A03C69A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A8A21-39FD-4FFB-B009-9167DF5B8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4793-67B6-4D72-9322-FD8CB3A4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2B32-CE64-49D3-913F-B5A35861C316}" type="datetime1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0A90-9E98-4AD3-8733-53F8F1B6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F08-E480-4683-BAC6-B97F628B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8320" y="6384509"/>
            <a:ext cx="2844799" cy="365125"/>
          </a:xfrm>
        </p:spPr>
        <p:txBody>
          <a:bodyPr/>
          <a:lstStyle/>
          <a:p>
            <a:fld id="{CE22732F-2648-4080-90CE-72F25336B1E1}" type="datetime1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5931" y="6360099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299" y="6385352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BF838F-39E8-4DF0-860E-F92C655E386F}"/>
              </a:ext>
            </a:extLst>
          </p:cNvPr>
          <p:cNvSpPr/>
          <p:nvPr userDrawn="1"/>
        </p:nvSpPr>
        <p:spPr>
          <a:xfrm>
            <a:off x="465931" y="1062894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32B19-EB69-43D5-AFC3-9880A1696073}"/>
              </a:ext>
            </a:extLst>
          </p:cNvPr>
          <p:cNvSpPr/>
          <p:nvPr userDrawn="1"/>
        </p:nvSpPr>
        <p:spPr>
          <a:xfrm>
            <a:off x="8061544" y="1059337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260815-1D67-4580-960A-BA15A6DE1780}"/>
              </a:ext>
            </a:extLst>
          </p:cNvPr>
          <p:cNvSpPr/>
          <p:nvPr userDrawn="1"/>
        </p:nvSpPr>
        <p:spPr>
          <a:xfrm>
            <a:off x="4261227" y="1062894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813BCB-7329-476F-9736-90F1D571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25" y="340052"/>
            <a:ext cx="9838797" cy="647991"/>
          </a:xfrm>
          <a:noFill/>
        </p:spPr>
        <p:txBody>
          <a:bodyPr anchor="ctr">
            <a:norm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CFDAD-A723-4CCC-A942-9B9A7BE87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636" b="13435"/>
          <a:stretch/>
        </p:blipFill>
        <p:spPr>
          <a:xfrm>
            <a:off x="10393119" y="314918"/>
            <a:ext cx="1442153" cy="6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7FC2-0A4B-4EBF-A9FD-F0AF6E85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5F2A-9B00-4EED-BEA3-9CF30E87D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830C-B0FE-47E8-B987-40C575B8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F796-9434-4198-98C9-F9EE1237645E}" type="datetime1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BB82F-5501-456E-B582-CB35A549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FBE10-8B76-4484-A103-95180409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22DC-D9CC-4776-9707-8230DEBB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DD66-578C-4F16-AB91-198B35D02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4820-9EF9-4C29-8E77-70A787D1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5C5F-D720-4742-84CA-33AC8E8D6A40}" type="datetime1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C3E76-94A0-4709-969B-D56FD5F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39066-324A-4E34-980B-BB0809E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A346-F34E-4D14-88A8-BC19CD23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6CA02-F463-4BEF-8D76-A531F1E0A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7E77B-AAA6-425F-BBE7-AB18320CA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E861E-5289-420E-9526-D7BDE34C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E0F-1172-4359-8E7A-58903A356E11}" type="datetime1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BDFBC-32BD-4BF2-AC6F-486085F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52C12-3D48-4423-9836-539297A3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6F93-B073-4F83-9E7B-31E088C7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8832D-304D-40F3-BD77-4E2B25271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CDB91-4FA9-4E6B-8DFB-7DA10D36F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9ED29-5B98-482C-BE64-326EFF43D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7E782-34EC-465C-8538-383C408ED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AC3D2-0E39-4FB0-8525-55EDF953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50F2-D98F-4D50-B869-6E7625A87E8B}" type="datetime1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744764-E520-48F0-830D-BE2AA262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C3A4F-939F-47AD-A955-973CD266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5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45EA-16DD-420B-A1EC-E46296A0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FCC99-7AF5-4BBD-BF32-EA07B82D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71A8-6546-4C0A-ABBA-9A20AE76A946}" type="datetime1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D1607-3115-4CDE-B808-37D94100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E7EB7-4B7D-4731-9F67-8A23751B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28828-DBF3-4B46-8DCF-EA5CAA06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4CB8-745B-4B3B-A111-169B25AB2CBC}" type="datetime1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9CA01-694C-40B2-AC5C-301BB3BD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B9B56-9B2A-47B6-9EB3-F969130F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0295-0FBB-48D2-9C12-4063CA4F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E51C5-1B35-44E8-AF5E-A94C7D1C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05B04-D575-4575-AB6F-858424647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4E737-4D3C-44A4-8C68-3576A4B3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3785-C811-4748-943F-1A7144CA9485}" type="datetime1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51342-FB89-452E-B0A1-F3C3C2D1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3C650-0AAF-4406-AB1B-59B3D0BD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3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2890-778B-49D6-AC00-244493CB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F9AA7-CB55-4D25-A887-521351863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3D723-7D06-4855-B0B7-DECF6990B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6FBD-117A-46D3-B974-2EAEFDA2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AC7D-C3B6-4BD6-8779-C2B5FE431055}" type="datetime1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EDB59-37F4-425A-BB88-468F172A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5245E-736C-4308-81C8-910DAB95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C3A81-C8C7-4869-B287-5F76D164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E140E-016F-45C3-9B17-7783FE09C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7E95-AA16-4588-9664-C202AE348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14F9-13AD-48D4-9436-D074F0F2E4E1}" type="datetime1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53C8D-D4FD-489F-AA87-C2B2150EA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4AFB-CD8F-4321-9E52-6A5E47B05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6F60-6A1F-4769-B7C2-15AB9B1A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>
            <a:extLst>
              <a:ext uri="{FF2B5EF4-FFF2-40B4-BE49-F238E27FC236}">
                <a16:creationId xmlns:a16="http://schemas.microsoft.com/office/drawing/2014/main" id="{82F360DB-535E-43C3-B0DD-2061A0C4A5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5662" y="1776778"/>
            <a:ext cx="10690225" cy="3641360"/>
          </a:xfrm>
          <a:solidFill>
            <a:srgbClr val="008080">
              <a:alpha val="91765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/>
            <a: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มติและสาระสำคัญจากการประชุม</a:t>
            </a:r>
            <a:b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คณะกรรมการหลักประกันสุขภาพแห่งชาติ </a:t>
            </a:r>
            <a:b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1/2566 </a:t>
            </a:r>
            <a: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altLang="th-TH" b="1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9" name="ตัวแทนหมายเลขสไลด์ 3">
            <a:extLst>
              <a:ext uri="{FF2B5EF4-FFF2-40B4-BE49-F238E27FC236}">
                <a16:creationId xmlns:a16="http://schemas.microsoft.com/office/drawing/2014/main" id="{E872C959-2BA3-4C4C-BC9B-E2B3B23C0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DB8D6-E334-49C3-9947-B852D4C36147}" type="slidenum">
              <a:rPr kumimoji="0" lang="th-TH" altLang="th-TH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th-TH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F01ED-7455-4ED8-8959-4A1DDE3B5CE3}"/>
              </a:ext>
            </a:extLst>
          </p:cNvPr>
          <p:cNvSpPr txBox="1"/>
          <p:nvPr/>
        </p:nvSpPr>
        <p:spPr>
          <a:xfrm>
            <a:off x="8778571" y="267919"/>
            <a:ext cx="296385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3.1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06B44D5-1E23-4150-918A-2391CCAA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" y="223707"/>
            <a:ext cx="2345708" cy="108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ชื่อเรื่องรอง 2">
            <a:extLst>
              <a:ext uri="{FF2B5EF4-FFF2-40B4-BE49-F238E27FC236}">
                <a16:creationId xmlns:a16="http://schemas.microsoft.com/office/drawing/2014/main" id="{059AC6A4-4D28-421D-4F3B-4277943D93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19995" y="5730875"/>
            <a:ext cx="6925892" cy="3651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th-TH" altLang="th-TH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นำเสนอในการประชุม อปสข เขต </a:t>
            </a:r>
            <a:r>
              <a:rPr lang="en-US" altLang="th-TH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th-TH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ราชบุรี ครั้งที่ </a:t>
            </a:r>
            <a:r>
              <a:rPr lang="en-US" altLang="th-TH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1/2566</a:t>
            </a:r>
            <a:r>
              <a:rPr lang="th-TH" altLang="th-TH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วันที่  </a:t>
            </a:r>
            <a:r>
              <a:rPr lang="en-US" altLang="th-TH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 </a:t>
            </a:r>
            <a:r>
              <a:rPr lang="th-TH" altLang="th-TH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altLang="th-TH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altLang="th-TH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F85F89D-D85B-9295-DB38-A76B578C3BD5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32" y="0"/>
            <a:ext cx="1614767" cy="749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eptagon 5">
            <a:extLst>
              <a:ext uri="{FF2B5EF4-FFF2-40B4-BE49-F238E27FC236}">
                <a16:creationId xmlns:a16="http://schemas.microsoft.com/office/drawing/2014/main" id="{704BBD62-0AB2-4E07-9972-EED683726E39}"/>
              </a:ext>
            </a:extLst>
          </p:cNvPr>
          <p:cNvSpPr/>
          <p:nvPr/>
        </p:nvSpPr>
        <p:spPr>
          <a:xfrm>
            <a:off x="869770" y="687327"/>
            <a:ext cx="762862" cy="560317"/>
          </a:xfrm>
          <a:prstGeom prst="hept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865B8-29F3-DA23-FB1E-C2EF5E2438E1}"/>
              </a:ext>
            </a:extLst>
          </p:cNvPr>
          <p:cNvSpPr txBox="1"/>
          <p:nvPr/>
        </p:nvSpPr>
        <p:spPr>
          <a:xfrm>
            <a:off x="605757" y="2438829"/>
            <a:ext cx="7296299" cy="4093428"/>
          </a:xfrm>
          <a:custGeom>
            <a:avLst/>
            <a:gdLst>
              <a:gd name="connsiteX0" fmla="*/ 0 w 7296299"/>
              <a:gd name="connsiteY0" fmla="*/ 0 h 4093428"/>
              <a:gd name="connsiteX1" fmla="*/ 561254 w 7296299"/>
              <a:gd name="connsiteY1" fmla="*/ 0 h 4093428"/>
              <a:gd name="connsiteX2" fmla="*/ 1049545 w 7296299"/>
              <a:gd name="connsiteY2" fmla="*/ 0 h 4093428"/>
              <a:gd name="connsiteX3" fmla="*/ 1683761 w 7296299"/>
              <a:gd name="connsiteY3" fmla="*/ 0 h 4093428"/>
              <a:gd name="connsiteX4" fmla="*/ 2317978 w 7296299"/>
              <a:gd name="connsiteY4" fmla="*/ 0 h 4093428"/>
              <a:gd name="connsiteX5" fmla="*/ 2952195 w 7296299"/>
              <a:gd name="connsiteY5" fmla="*/ 0 h 4093428"/>
              <a:gd name="connsiteX6" fmla="*/ 3513449 w 7296299"/>
              <a:gd name="connsiteY6" fmla="*/ 0 h 4093428"/>
              <a:gd name="connsiteX7" fmla="*/ 4147665 w 7296299"/>
              <a:gd name="connsiteY7" fmla="*/ 0 h 4093428"/>
              <a:gd name="connsiteX8" fmla="*/ 4635956 w 7296299"/>
              <a:gd name="connsiteY8" fmla="*/ 0 h 4093428"/>
              <a:gd name="connsiteX9" fmla="*/ 5343136 w 7296299"/>
              <a:gd name="connsiteY9" fmla="*/ 0 h 4093428"/>
              <a:gd name="connsiteX10" fmla="*/ 5758464 w 7296299"/>
              <a:gd name="connsiteY10" fmla="*/ 0 h 4093428"/>
              <a:gd name="connsiteX11" fmla="*/ 6465643 w 7296299"/>
              <a:gd name="connsiteY11" fmla="*/ 0 h 4093428"/>
              <a:gd name="connsiteX12" fmla="*/ 7296299 w 7296299"/>
              <a:gd name="connsiteY12" fmla="*/ 0 h 4093428"/>
              <a:gd name="connsiteX13" fmla="*/ 7296299 w 7296299"/>
              <a:gd name="connsiteY13" fmla="*/ 666644 h 4093428"/>
              <a:gd name="connsiteX14" fmla="*/ 7296299 w 7296299"/>
              <a:gd name="connsiteY14" fmla="*/ 1333288 h 4093428"/>
              <a:gd name="connsiteX15" fmla="*/ 7296299 w 7296299"/>
              <a:gd name="connsiteY15" fmla="*/ 1958998 h 4093428"/>
              <a:gd name="connsiteX16" fmla="*/ 7296299 w 7296299"/>
              <a:gd name="connsiteY16" fmla="*/ 2502839 h 4093428"/>
              <a:gd name="connsiteX17" fmla="*/ 7296299 w 7296299"/>
              <a:gd name="connsiteY17" fmla="*/ 2964811 h 4093428"/>
              <a:gd name="connsiteX18" fmla="*/ 7296299 w 7296299"/>
              <a:gd name="connsiteY18" fmla="*/ 3508653 h 4093428"/>
              <a:gd name="connsiteX19" fmla="*/ 7296299 w 7296299"/>
              <a:gd name="connsiteY19" fmla="*/ 4093428 h 4093428"/>
              <a:gd name="connsiteX20" fmla="*/ 6808008 w 7296299"/>
              <a:gd name="connsiteY20" fmla="*/ 4093428 h 4093428"/>
              <a:gd name="connsiteX21" fmla="*/ 6173791 w 7296299"/>
              <a:gd name="connsiteY21" fmla="*/ 4093428 h 4093428"/>
              <a:gd name="connsiteX22" fmla="*/ 5612538 w 7296299"/>
              <a:gd name="connsiteY22" fmla="*/ 4093428 h 4093428"/>
              <a:gd name="connsiteX23" fmla="*/ 5051284 w 7296299"/>
              <a:gd name="connsiteY23" fmla="*/ 4093428 h 4093428"/>
              <a:gd name="connsiteX24" fmla="*/ 4635956 w 7296299"/>
              <a:gd name="connsiteY24" fmla="*/ 4093428 h 4093428"/>
              <a:gd name="connsiteX25" fmla="*/ 4293591 w 7296299"/>
              <a:gd name="connsiteY25" fmla="*/ 4093428 h 4093428"/>
              <a:gd name="connsiteX26" fmla="*/ 3732338 w 7296299"/>
              <a:gd name="connsiteY26" fmla="*/ 4093428 h 4093428"/>
              <a:gd name="connsiteX27" fmla="*/ 3171084 w 7296299"/>
              <a:gd name="connsiteY27" fmla="*/ 4093428 h 4093428"/>
              <a:gd name="connsiteX28" fmla="*/ 2755756 w 7296299"/>
              <a:gd name="connsiteY28" fmla="*/ 4093428 h 4093428"/>
              <a:gd name="connsiteX29" fmla="*/ 2121539 w 7296299"/>
              <a:gd name="connsiteY29" fmla="*/ 4093428 h 4093428"/>
              <a:gd name="connsiteX30" fmla="*/ 1779174 w 7296299"/>
              <a:gd name="connsiteY30" fmla="*/ 4093428 h 4093428"/>
              <a:gd name="connsiteX31" fmla="*/ 1363847 w 7296299"/>
              <a:gd name="connsiteY31" fmla="*/ 4093428 h 4093428"/>
              <a:gd name="connsiteX32" fmla="*/ 1021482 w 7296299"/>
              <a:gd name="connsiteY32" fmla="*/ 4093428 h 4093428"/>
              <a:gd name="connsiteX33" fmla="*/ 0 w 7296299"/>
              <a:gd name="connsiteY33" fmla="*/ 4093428 h 4093428"/>
              <a:gd name="connsiteX34" fmla="*/ 0 w 7296299"/>
              <a:gd name="connsiteY34" fmla="*/ 3426784 h 4093428"/>
              <a:gd name="connsiteX35" fmla="*/ 0 w 7296299"/>
              <a:gd name="connsiteY35" fmla="*/ 2964811 h 4093428"/>
              <a:gd name="connsiteX36" fmla="*/ 0 w 7296299"/>
              <a:gd name="connsiteY36" fmla="*/ 2502839 h 4093428"/>
              <a:gd name="connsiteX37" fmla="*/ 0 w 7296299"/>
              <a:gd name="connsiteY37" fmla="*/ 1918063 h 4093428"/>
              <a:gd name="connsiteX38" fmla="*/ 0 w 7296299"/>
              <a:gd name="connsiteY38" fmla="*/ 1374222 h 4093428"/>
              <a:gd name="connsiteX39" fmla="*/ 0 w 7296299"/>
              <a:gd name="connsiteY39" fmla="*/ 871315 h 4093428"/>
              <a:gd name="connsiteX40" fmla="*/ 0 w 7296299"/>
              <a:gd name="connsiteY40" fmla="*/ 0 h 40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296299" h="4093428" extrusionOk="0">
                <a:moveTo>
                  <a:pt x="0" y="0"/>
                </a:moveTo>
                <a:cubicBezTo>
                  <a:pt x="177763" y="-36824"/>
                  <a:pt x="321530" y="33819"/>
                  <a:pt x="561254" y="0"/>
                </a:cubicBezTo>
                <a:cubicBezTo>
                  <a:pt x="800978" y="-33819"/>
                  <a:pt x="925477" y="15699"/>
                  <a:pt x="1049545" y="0"/>
                </a:cubicBezTo>
                <a:cubicBezTo>
                  <a:pt x="1173613" y="-15699"/>
                  <a:pt x="1376297" y="16704"/>
                  <a:pt x="1683761" y="0"/>
                </a:cubicBezTo>
                <a:cubicBezTo>
                  <a:pt x="1991225" y="-16704"/>
                  <a:pt x="2120467" y="6516"/>
                  <a:pt x="2317978" y="0"/>
                </a:cubicBezTo>
                <a:cubicBezTo>
                  <a:pt x="2515489" y="-6516"/>
                  <a:pt x="2648777" y="1497"/>
                  <a:pt x="2952195" y="0"/>
                </a:cubicBezTo>
                <a:cubicBezTo>
                  <a:pt x="3255613" y="-1497"/>
                  <a:pt x="3310974" y="61073"/>
                  <a:pt x="3513449" y="0"/>
                </a:cubicBezTo>
                <a:cubicBezTo>
                  <a:pt x="3715924" y="-61073"/>
                  <a:pt x="3903454" y="20499"/>
                  <a:pt x="4147665" y="0"/>
                </a:cubicBezTo>
                <a:cubicBezTo>
                  <a:pt x="4391876" y="-20499"/>
                  <a:pt x="4457973" y="9486"/>
                  <a:pt x="4635956" y="0"/>
                </a:cubicBezTo>
                <a:cubicBezTo>
                  <a:pt x="4813939" y="-9486"/>
                  <a:pt x="5128966" y="11173"/>
                  <a:pt x="5343136" y="0"/>
                </a:cubicBezTo>
                <a:cubicBezTo>
                  <a:pt x="5557306" y="-11173"/>
                  <a:pt x="5577283" y="32787"/>
                  <a:pt x="5758464" y="0"/>
                </a:cubicBezTo>
                <a:cubicBezTo>
                  <a:pt x="5939645" y="-32787"/>
                  <a:pt x="6170059" y="42928"/>
                  <a:pt x="6465643" y="0"/>
                </a:cubicBezTo>
                <a:cubicBezTo>
                  <a:pt x="6761227" y="-42928"/>
                  <a:pt x="7051781" y="53053"/>
                  <a:pt x="7296299" y="0"/>
                </a:cubicBezTo>
                <a:cubicBezTo>
                  <a:pt x="7343447" y="255154"/>
                  <a:pt x="7239097" y="472229"/>
                  <a:pt x="7296299" y="666644"/>
                </a:cubicBezTo>
                <a:cubicBezTo>
                  <a:pt x="7353501" y="861059"/>
                  <a:pt x="7227731" y="1010094"/>
                  <a:pt x="7296299" y="1333288"/>
                </a:cubicBezTo>
                <a:cubicBezTo>
                  <a:pt x="7364867" y="1656482"/>
                  <a:pt x="7230419" y="1660764"/>
                  <a:pt x="7296299" y="1958998"/>
                </a:cubicBezTo>
                <a:cubicBezTo>
                  <a:pt x="7362179" y="2257232"/>
                  <a:pt x="7240999" y="2245523"/>
                  <a:pt x="7296299" y="2502839"/>
                </a:cubicBezTo>
                <a:cubicBezTo>
                  <a:pt x="7351599" y="2760155"/>
                  <a:pt x="7279470" y="2740832"/>
                  <a:pt x="7296299" y="2964811"/>
                </a:cubicBezTo>
                <a:cubicBezTo>
                  <a:pt x="7313128" y="3188790"/>
                  <a:pt x="7290711" y="3293475"/>
                  <a:pt x="7296299" y="3508653"/>
                </a:cubicBezTo>
                <a:cubicBezTo>
                  <a:pt x="7301887" y="3723831"/>
                  <a:pt x="7228831" y="3920144"/>
                  <a:pt x="7296299" y="4093428"/>
                </a:cubicBezTo>
                <a:cubicBezTo>
                  <a:pt x="7148213" y="4151254"/>
                  <a:pt x="6909058" y="4045100"/>
                  <a:pt x="6808008" y="4093428"/>
                </a:cubicBezTo>
                <a:cubicBezTo>
                  <a:pt x="6706958" y="4141756"/>
                  <a:pt x="6322940" y="4020522"/>
                  <a:pt x="6173791" y="4093428"/>
                </a:cubicBezTo>
                <a:cubicBezTo>
                  <a:pt x="6024642" y="4166334"/>
                  <a:pt x="5892588" y="4065929"/>
                  <a:pt x="5612538" y="4093428"/>
                </a:cubicBezTo>
                <a:cubicBezTo>
                  <a:pt x="5332488" y="4120927"/>
                  <a:pt x="5244558" y="4076840"/>
                  <a:pt x="5051284" y="4093428"/>
                </a:cubicBezTo>
                <a:cubicBezTo>
                  <a:pt x="4858010" y="4110016"/>
                  <a:pt x="4725415" y="4058580"/>
                  <a:pt x="4635956" y="4093428"/>
                </a:cubicBezTo>
                <a:cubicBezTo>
                  <a:pt x="4546497" y="4128276"/>
                  <a:pt x="4369566" y="4058579"/>
                  <a:pt x="4293591" y="4093428"/>
                </a:cubicBezTo>
                <a:cubicBezTo>
                  <a:pt x="4217617" y="4128277"/>
                  <a:pt x="3912259" y="4064846"/>
                  <a:pt x="3732338" y="4093428"/>
                </a:cubicBezTo>
                <a:cubicBezTo>
                  <a:pt x="3552417" y="4122010"/>
                  <a:pt x="3427676" y="4063851"/>
                  <a:pt x="3171084" y="4093428"/>
                </a:cubicBezTo>
                <a:cubicBezTo>
                  <a:pt x="2914492" y="4123005"/>
                  <a:pt x="2925126" y="4081129"/>
                  <a:pt x="2755756" y="4093428"/>
                </a:cubicBezTo>
                <a:cubicBezTo>
                  <a:pt x="2586386" y="4105727"/>
                  <a:pt x="2417504" y="4035666"/>
                  <a:pt x="2121539" y="4093428"/>
                </a:cubicBezTo>
                <a:cubicBezTo>
                  <a:pt x="1825574" y="4151190"/>
                  <a:pt x="1849129" y="4057079"/>
                  <a:pt x="1779174" y="4093428"/>
                </a:cubicBezTo>
                <a:cubicBezTo>
                  <a:pt x="1709220" y="4129777"/>
                  <a:pt x="1537153" y="4090988"/>
                  <a:pt x="1363847" y="4093428"/>
                </a:cubicBezTo>
                <a:cubicBezTo>
                  <a:pt x="1190541" y="4095868"/>
                  <a:pt x="1147180" y="4072191"/>
                  <a:pt x="1021482" y="4093428"/>
                </a:cubicBezTo>
                <a:cubicBezTo>
                  <a:pt x="895784" y="4114665"/>
                  <a:pt x="506188" y="4069518"/>
                  <a:pt x="0" y="4093428"/>
                </a:cubicBezTo>
                <a:cubicBezTo>
                  <a:pt x="-68062" y="3881954"/>
                  <a:pt x="54626" y="3633304"/>
                  <a:pt x="0" y="3426784"/>
                </a:cubicBezTo>
                <a:cubicBezTo>
                  <a:pt x="-54626" y="3220264"/>
                  <a:pt x="29707" y="3067403"/>
                  <a:pt x="0" y="2964811"/>
                </a:cubicBezTo>
                <a:cubicBezTo>
                  <a:pt x="-29707" y="2862219"/>
                  <a:pt x="26119" y="2689473"/>
                  <a:pt x="0" y="2502839"/>
                </a:cubicBezTo>
                <a:cubicBezTo>
                  <a:pt x="-26119" y="2316205"/>
                  <a:pt x="57993" y="2050830"/>
                  <a:pt x="0" y="1918063"/>
                </a:cubicBezTo>
                <a:cubicBezTo>
                  <a:pt x="-57993" y="1785296"/>
                  <a:pt x="15799" y="1552923"/>
                  <a:pt x="0" y="1374222"/>
                </a:cubicBezTo>
                <a:cubicBezTo>
                  <a:pt x="-15799" y="1195521"/>
                  <a:pt x="10184" y="1084496"/>
                  <a:pt x="0" y="871315"/>
                </a:cubicBezTo>
                <a:cubicBezTo>
                  <a:pt x="-10184" y="658134"/>
                  <a:pt x="4977" y="29337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6426535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</a:p>
          <a:p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สืบเนื่องจาก มติ ครม.วันที่ 13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 </a:t>
            </a:r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 เห็นชอบผลการพิจารณาของคณะกรรมการกลั่นกรองการใช้จ่ายเงินกู้ฯ โดยอนุมัติโครงการค่าบริการสาธารณสุขภายใต้ระบบหลักประกันสุขภาพแห่งชาติ ปี 2565 รอบที่ 5 กรอบวงเงิน 25,845.8471 ล้านบาท ระยะเวลาดำเนินงาน 3 เดือน (ก.ย. - พ.ย. 2565) </a:t>
            </a:r>
          </a:p>
          <a:p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ผลการเบิกจ่ายเงินกู้ฯ รอบที่ 5 ณ เดือนธันวาคม 2565 มีงบประมาณคงเหลือจำนวนเงิน 11,177.01 ล้านบาท จึงมีความจำเป็นต้องขยายระยะเวลาการดำเนินงานและการเบิกจ่าย ซึ่งในกรณีที่จะมีการเปลี่ยนแปลงรายละเอียดโครงการ จะต้องเสนอต่อคณะกรรมการกลั่นกรองเงินกู้ฯ พิจารณาให้เป็นไปตามระเบียบสำนักนายกรัฐมนตรี ว่าด้วยการดำเนินการตามแผนงานหรือโครงการภายใต้</a:t>
            </a:r>
          </a:p>
          <a:p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พระราชกำหนดให้อำนาจกระทรวงการคลังกู้เงินฯ เพิ่มเติม พ.ศ. 2564  คณะอนุกรรมการนโยบายและยุทธศาสตร์ ได้พิจารณาประเด็นดังกล่าวแล้ว เมื่อวันที่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ธ.ค. </a:t>
            </a:r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     </a:t>
            </a:r>
          </a:p>
          <a:p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20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เสนอคณะกรรมการเพื่อ เห็นชอบการ</a:t>
            </a:r>
            <a:r>
              <a:rPr lang="th-TH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ขยายระยะเวลาดำเนินงานและการเบิกจ่ายงบประมาณโครงการค่าบริการสาธารณสุขภายใต้ระบบหลักประกันสุขภาพแห่งชาติ ปี 2565 รอบที่ 5 จากเดิม 4 เดือน (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</a:t>
            </a:r>
            <a:r>
              <a:rPr lang="th-TH" sz="2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ธ.ค. 65) </a:t>
            </a:r>
            <a:r>
              <a:rPr lang="th-TH" sz="2000" b="1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7 เดือน (ก.ย. 65 – มี.ค. 66)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442F58-0177-5F0C-162A-FC94368B19AB}"/>
              </a:ext>
            </a:extLst>
          </p:cNvPr>
          <p:cNvSpPr txBox="1"/>
          <p:nvPr/>
        </p:nvSpPr>
        <p:spPr>
          <a:xfrm>
            <a:off x="1816014" y="742276"/>
            <a:ext cx="92659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การขอขยายระยะเวลาดำเนินงานและการเบิกจ่ายงบประมาณโครงการค่าบริการสาธารณสุข</a:t>
            </a:r>
          </a:p>
          <a:p>
            <a:pPr algn="ctr"/>
            <a:r>
              <a:rPr lang="th-TH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ภายใต้ระบบหลักประกันสุขภาพแห่งชาติ ปี 2565 รอบที่ 5 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FA4CB8-4A88-B178-3A03-3C889B4D49DD}"/>
              </a:ext>
            </a:extLst>
          </p:cNvPr>
          <p:cNvSpPr txBox="1"/>
          <p:nvPr/>
        </p:nvSpPr>
        <p:spPr>
          <a:xfrm>
            <a:off x="605757" y="1977164"/>
            <a:ext cx="1917510" cy="461665"/>
          </a:xfrm>
          <a:custGeom>
            <a:avLst/>
            <a:gdLst>
              <a:gd name="connsiteX0" fmla="*/ 0 w 1917510"/>
              <a:gd name="connsiteY0" fmla="*/ 0 h 461665"/>
              <a:gd name="connsiteX1" fmla="*/ 677520 w 1917510"/>
              <a:gd name="connsiteY1" fmla="*/ 0 h 461665"/>
              <a:gd name="connsiteX2" fmla="*/ 1335865 w 1917510"/>
              <a:gd name="connsiteY2" fmla="*/ 0 h 461665"/>
              <a:gd name="connsiteX3" fmla="*/ 1917510 w 1917510"/>
              <a:gd name="connsiteY3" fmla="*/ 0 h 461665"/>
              <a:gd name="connsiteX4" fmla="*/ 1917510 w 1917510"/>
              <a:gd name="connsiteY4" fmla="*/ 461665 h 461665"/>
              <a:gd name="connsiteX5" fmla="*/ 1316690 w 1917510"/>
              <a:gd name="connsiteY5" fmla="*/ 461665 h 461665"/>
              <a:gd name="connsiteX6" fmla="*/ 735046 w 1917510"/>
              <a:gd name="connsiteY6" fmla="*/ 461665 h 461665"/>
              <a:gd name="connsiteX7" fmla="*/ 0 w 1917510"/>
              <a:gd name="connsiteY7" fmla="*/ 461665 h 461665"/>
              <a:gd name="connsiteX8" fmla="*/ 0 w 1917510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510" h="461665" fill="none" extrusionOk="0">
                <a:moveTo>
                  <a:pt x="0" y="0"/>
                </a:moveTo>
                <a:cubicBezTo>
                  <a:pt x="204827" y="-4050"/>
                  <a:pt x="412820" y="19959"/>
                  <a:pt x="677520" y="0"/>
                </a:cubicBezTo>
                <a:cubicBezTo>
                  <a:pt x="942220" y="-19959"/>
                  <a:pt x="1165231" y="-22572"/>
                  <a:pt x="1335865" y="0"/>
                </a:cubicBezTo>
                <a:cubicBezTo>
                  <a:pt x="1506499" y="22572"/>
                  <a:pt x="1695649" y="-23801"/>
                  <a:pt x="1917510" y="0"/>
                </a:cubicBezTo>
                <a:cubicBezTo>
                  <a:pt x="1899456" y="117473"/>
                  <a:pt x="1929513" y="290654"/>
                  <a:pt x="1917510" y="461665"/>
                </a:cubicBezTo>
                <a:cubicBezTo>
                  <a:pt x="1792152" y="438526"/>
                  <a:pt x="1588298" y="459923"/>
                  <a:pt x="1316690" y="461665"/>
                </a:cubicBezTo>
                <a:cubicBezTo>
                  <a:pt x="1045082" y="463407"/>
                  <a:pt x="959705" y="458348"/>
                  <a:pt x="735046" y="461665"/>
                </a:cubicBezTo>
                <a:cubicBezTo>
                  <a:pt x="510387" y="464982"/>
                  <a:pt x="353001" y="483181"/>
                  <a:pt x="0" y="461665"/>
                </a:cubicBezTo>
                <a:cubicBezTo>
                  <a:pt x="11125" y="272281"/>
                  <a:pt x="9284" y="112924"/>
                  <a:pt x="0" y="0"/>
                </a:cubicBezTo>
                <a:close/>
              </a:path>
              <a:path w="1917510" h="461665" stroke="0" extrusionOk="0">
                <a:moveTo>
                  <a:pt x="0" y="0"/>
                </a:moveTo>
                <a:cubicBezTo>
                  <a:pt x="137250" y="-13077"/>
                  <a:pt x="313055" y="-23399"/>
                  <a:pt x="619995" y="0"/>
                </a:cubicBezTo>
                <a:cubicBezTo>
                  <a:pt x="926936" y="23399"/>
                  <a:pt x="1123176" y="8293"/>
                  <a:pt x="1259165" y="0"/>
                </a:cubicBezTo>
                <a:cubicBezTo>
                  <a:pt x="1395154" y="-8293"/>
                  <a:pt x="1700236" y="7407"/>
                  <a:pt x="1917510" y="0"/>
                </a:cubicBezTo>
                <a:cubicBezTo>
                  <a:pt x="1925141" y="130851"/>
                  <a:pt x="1939886" y="349537"/>
                  <a:pt x="1917510" y="461665"/>
                </a:cubicBezTo>
                <a:cubicBezTo>
                  <a:pt x="1620598" y="445178"/>
                  <a:pt x="1546565" y="472241"/>
                  <a:pt x="1297515" y="461665"/>
                </a:cubicBezTo>
                <a:cubicBezTo>
                  <a:pt x="1048466" y="451089"/>
                  <a:pt x="926946" y="469200"/>
                  <a:pt x="677520" y="461665"/>
                </a:cubicBezTo>
                <a:cubicBezTo>
                  <a:pt x="428095" y="454130"/>
                  <a:pt x="186025" y="439969"/>
                  <a:pt x="0" y="461665"/>
                </a:cubicBezTo>
                <a:cubicBezTo>
                  <a:pt x="10892" y="288525"/>
                  <a:pt x="12193" y="174914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00CC66"/>
            </a:solidFill>
            <a:extLst>
              <a:ext uri="{C807C97D-BFC1-408E-A445-0C87EB9F89A2}">
                <ask:lineSketchStyleProps xmlns:ask="http://schemas.microsoft.com/office/drawing/2018/sketchyshapes" sd="93236582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9D4D8-06FE-3B57-4F64-EE9A9E54B265}"/>
              </a:ext>
            </a:extLst>
          </p:cNvPr>
          <p:cNvSpPr txBox="1"/>
          <p:nvPr/>
        </p:nvSpPr>
        <p:spPr>
          <a:xfrm>
            <a:off x="8229301" y="2499411"/>
            <a:ext cx="3787743" cy="2862322"/>
          </a:xfrm>
          <a:custGeom>
            <a:avLst/>
            <a:gdLst>
              <a:gd name="connsiteX0" fmla="*/ 0 w 3787743"/>
              <a:gd name="connsiteY0" fmla="*/ 0 h 2862322"/>
              <a:gd name="connsiteX1" fmla="*/ 578984 w 3787743"/>
              <a:gd name="connsiteY1" fmla="*/ 0 h 2862322"/>
              <a:gd name="connsiteX2" fmla="*/ 1195845 w 3787743"/>
              <a:gd name="connsiteY2" fmla="*/ 0 h 2862322"/>
              <a:gd name="connsiteX3" fmla="*/ 1812706 w 3787743"/>
              <a:gd name="connsiteY3" fmla="*/ 0 h 2862322"/>
              <a:gd name="connsiteX4" fmla="*/ 2278057 w 3787743"/>
              <a:gd name="connsiteY4" fmla="*/ 0 h 2862322"/>
              <a:gd name="connsiteX5" fmla="*/ 2894918 w 3787743"/>
              <a:gd name="connsiteY5" fmla="*/ 0 h 2862322"/>
              <a:gd name="connsiteX6" fmla="*/ 3787743 w 3787743"/>
              <a:gd name="connsiteY6" fmla="*/ 0 h 2862322"/>
              <a:gd name="connsiteX7" fmla="*/ 3787743 w 3787743"/>
              <a:gd name="connsiteY7" fmla="*/ 486595 h 2862322"/>
              <a:gd name="connsiteX8" fmla="*/ 3787743 w 3787743"/>
              <a:gd name="connsiteY8" fmla="*/ 1087682 h 2862322"/>
              <a:gd name="connsiteX9" fmla="*/ 3787743 w 3787743"/>
              <a:gd name="connsiteY9" fmla="*/ 1688770 h 2862322"/>
              <a:gd name="connsiteX10" fmla="*/ 3787743 w 3787743"/>
              <a:gd name="connsiteY10" fmla="*/ 2289858 h 2862322"/>
              <a:gd name="connsiteX11" fmla="*/ 3787743 w 3787743"/>
              <a:gd name="connsiteY11" fmla="*/ 2862322 h 2862322"/>
              <a:gd name="connsiteX12" fmla="*/ 3170882 w 3787743"/>
              <a:gd name="connsiteY12" fmla="*/ 2862322 h 2862322"/>
              <a:gd name="connsiteX13" fmla="*/ 2667653 w 3787743"/>
              <a:gd name="connsiteY13" fmla="*/ 2862322 h 2862322"/>
              <a:gd name="connsiteX14" fmla="*/ 2050792 w 3787743"/>
              <a:gd name="connsiteY14" fmla="*/ 2862322 h 2862322"/>
              <a:gd name="connsiteX15" fmla="*/ 1433931 w 3787743"/>
              <a:gd name="connsiteY15" fmla="*/ 2862322 h 2862322"/>
              <a:gd name="connsiteX16" fmla="*/ 930703 w 3787743"/>
              <a:gd name="connsiteY16" fmla="*/ 2862322 h 2862322"/>
              <a:gd name="connsiteX17" fmla="*/ 0 w 3787743"/>
              <a:gd name="connsiteY17" fmla="*/ 2862322 h 2862322"/>
              <a:gd name="connsiteX18" fmla="*/ 0 w 3787743"/>
              <a:gd name="connsiteY18" fmla="*/ 2232611 h 2862322"/>
              <a:gd name="connsiteX19" fmla="*/ 0 w 3787743"/>
              <a:gd name="connsiteY19" fmla="*/ 1688770 h 2862322"/>
              <a:gd name="connsiteX20" fmla="*/ 0 w 3787743"/>
              <a:gd name="connsiteY20" fmla="*/ 1059059 h 2862322"/>
              <a:gd name="connsiteX21" fmla="*/ 0 w 3787743"/>
              <a:gd name="connsiteY21" fmla="*/ 572464 h 2862322"/>
              <a:gd name="connsiteX22" fmla="*/ 0 w 3787743"/>
              <a:gd name="connsiteY22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87743" h="2862322" extrusionOk="0">
                <a:moveTo>
                  <a:pt x="0" y="0"/>
                </a:moveTo>
                <a:cubicBezTo>
                  <a:pt x="274124" y="-63202"/>
                  <a:pt x="456258" y="13238"/>
                  <a:pt x="578984" y="0"/>
                </a:cubicBezTo>
                <a:cubicBezTo>
                  <a:pt x="701710" y="-13238"/>
                  <a:pt x="998955" y="31108"/>
                  <a:pt x="1195845" y="0"/>
                </a:cubicBezTo>
                <a:cubicBezTo>
                  <a:pt x="1392735" y="-31108"/>
                  <a:pt x="1616940" y="2179"/>
                  <a:pt x="1812706" y="0"/>
                </a:cubicBezTo>
                <a:cubicBezTo>
                  <a:pt x="2008472" y="-2179"/>
                  <a:pt x="2145879" y="39169"/>
                  <a:pt x="2278057" y="0"/>
                </a:cubicBezTo>
                <a:cubicBezTo>
                  <a:pt x="2410235" y="-39169"/>
                  <a:pt x="2753479" y="52533"/>
                  <a:pt x="2894918" y="0"/>
                </a:cubicBezTo>
                <a:cubicBezTo>
                  <a:pt x="3036357" y="-52533"/>
                  <a:pt x="3486385" y="17001"/>
                  <a:pt x="3787743" y="0"/>
                </a:cubicBezTo>
                <a:cubicBezTo>
                  <a:pt x="3817758" y="188681"/>
                  <a:pt x="3778533" y="255400"/>
                  <a:pt x="3787743" y="486595"/>
                </a:cubicBezTo>
                <a:cubicBezTo>
                  <a:pt x="3796953" y="717790"/>
                  <a:pt x="3785978" y="796435"/>
                  <a:pt x="3787743" y="1087682"/>
                </a:cubicBezTo>
                <a:cubicBezTo>
                  <a:pt x="3789508" y="1378929"/>
                  <a:pt x="3743695" y="1501054"/>
                  <a:pt x="3787743" y="1688770"/>
                </a:cubicBezTo>
                <a:cubicBezTo>
                  <a:pt x="3831791" y="1876486"/>
                  <a:pt x="3742934" y="2006980"/>
                  <a:pt x="3787743" y="2289858"/>
                </a:cubicBezTo>
                <a:cubicBezTo>
                  <a:pt x="3832552" y="2572736"/>
                  <a:pt x="3774998" y="2722662"/>
                  <a:pt x="3787743" y="2862322"/>
                </a:cubicBezTo>
                <a:cubicBezTo>
                  <a:pt x="3663555" y="2863826"/>
                  <a:pt x="3299988" y="2799127"/>
                  <a:pt x="3170882" y="2862322"/>
                </a:cubicBezTo>
                <a:cubicBezTo>
                  <a:pt x="3041776" y="2925517"/>
                  <a:pt x="2876891" y="2834982"/>
                  <a:pt x="2667653" y="2862322"/>
                </a:cubicBezTo>
                <a:cubicBezTo>
                  <a:pt x="2458415" y="2889662"/>
                  <a:pt x="2315318" y="2797229"/>
                  <a:pt x="2050792" y="2862322"/>
                </a:cubicBezTo>
                <a:cubicBezTo>
                  <a:pt x="1786266" y="2927415"/>
                  <a:pt x="1608900" y="2794717"/>
                  <a:pt x="1433931" y="2862322"/>
                </a:cubicBezTo>
                <a:cubicBezTo>
                  <a:pt x="1258962" y="2929927"/>
                  <a:pt x="1054726" y="2836769"/>
                  <a:pt x="930703" y="2862322"/>
                </a:cubicBezTo>
                <a:cubicBezTo>
                  <a:pt x="806680" y="2887875"/>
                  <a:pt x="399203" y="2783875"/>
                  <a:pt x="0" y="2862322"/>
                </a:cubicBezTo>
                <a:cubicBezTo>
                  <a:pt x="-24518" y="2665651"/>
                  <a:pt x="41257" y="2543346"/>
                  <a:pt x="0" y="2232611"/>
                </a:cubicBezTo>
                <a:cubicBezTo>
                  <a:pt x="-41257" y="1921876"/>
                  <a:pt x="41836" y="1854305"/>
                  <a:pt x="0" y="1688770"/>
                </a:cubicBezTo>
                <a:cubicBezTo>
                  <a:pt x="-41836" y="1523235"/>
                  <a:pt x="42294" y="1310193"/>
                  <a:pt x="0" y="1059059"/>
                </a:cubicBezTo>
                <a:cubicBezTo>
                  <a:pt x="-42294" y="807925"/>
                  <a:pt x="42870" y="675024"/>
                  <a:pt x="0" y="572464"/>
                </a:cubicBezTo>
                <a:cubicBezTo>
                  <a:pt x="-42870" y="469904"/>
                  <a:pt x="8943" y="12674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3452039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US" sz="22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ห็นชอบการขอขยายระยะเวลาดำเนินงานและการเบิกจ่ายงบประมาณโครงการค่าบริการสาธารณสุขภายใต้ระบบหลักประกันสุขภาพแห่งชาติ ปี 2565 รอบที่ 5 จากเดิม 4 เดือน </a:t>
            </a:r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</a:t>
            </a:r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ธ.ค. 65)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7 เดือน </a:t>
            </a:r>
            <a:r>
              <a:rPr lang="th-TH" sz="2400" b="1" i="0" u="none" strike="noStrike" baseline="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(ก.ย. 65 – มี.ค. 66) </a:t>
            </a:r>
            <a:endParaRPr lang="en-US" sz="2400" b="1" i="0" u="none" strike="noStrike" baseline="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รับรองมติในที่ประชุม เพื่อดำเนินการได้ทันที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D0B361-3B13-77A8-DDF7-74455EEF2629}"/>
              </a:ext>
            </a:extLst>
          </p:cNvPr>
          <p:cNvSpPr txBox="1"/>
          <p:nvPr/>
        </p:nvSpPr>
        <p:spPr>
          <a:xfrm>
            <a:off x="8229301" y="1950392"/>
            <a:ext cx="1951248" cy="523220"/>
          </a:xfrm>
          <a:custGeom>
            <a:avLst/>
            <a:gdLst>
              <a:gd name="connsiteX0" fmla="*/ 0 w 1951248"/>
              <a:gd name="connsiteY0" fmla="*/ 0 h 523220"/>
              <a:gd name="connsiteX1" fmla="*/ 429275 w 1951248"/>
              <a:gd name="connsiteY1" fmla="*/ 0 h 523220"/>
              <a:gd name="connsiteX2" fmla="*/ 956112 w 1951248"/>
              <a:gd name="connsiteY2" fmla="*/ 0 h 523220"/>
              <a:gd name="connsiteX3" fmla="*/ 1463436 w 1951248"/>
              <a:gd name="connsiteY3" fmla="*/ 0 h 523220"/>
              <a:gd name="connsiteX4" fmla="*/ 1951248 w 1951248"/>
              <a:gd name="connsiteY4" fmla="*/ 0 h 523220"/>
              <a:gd name="connsiteX5" fmla="*/ 1951248 w 1951248"/>
              <a:gd name="connsiteY5" fmla="*/ 523220 h 523220"/>
              <a:gd name="connsiteX6" fmla="*/ 1502461 w 1951248"/>
              <a:gd name="connsiteY6" fmla="*/ 523220 h 523220"/>
              <a:gd name="connsiteX7" fmla="*/ 975624 w 1951248"/>
              <a:gd name="connsiteY7" fmla="*/ 523220 h 523220"/>
              <a:gd name="connsiteX8" fmla="*/ 507324 w 1951248"/>
              <a:gd name="connsiteY8" fmla="*/ 523220 h 523220"/>
              <a:gd name="connsiteX9" fmla="*/ 0 w 1951248"/>
              <a:gd name="connsiteY9" fmla="*/ 523220 h 523220"/>
              <a:gd name="connsiteX10" fmla="*/ 0 w 1951248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1248" h="523220" fill="none" extrusionOk="0">
                <a:moveTo>
                  <a:pt x="0" y="0"/>
                </a:moveTo>
                <a:cubicBezTo>
                  <a:pt x="168295" y="-24335"/>
                  <a:pt x="299933" y="51204"/>
                  <a:pt x="429275" y="0"/>
                </a:cubicBezTo>
                <a:cubicBezTo>
                  <a:pt x="558618" y="-51204"/>
                  <a:pt x="837983" y="28882"/>
                  <a:pt x="956112" y="0"/>
                </a:cubicBezTo>
                <a:cubicBezTo>
                  <a:pt x="1074241" y="-28882"/>
                  <a:pt x="1345152" y="3489"/>
                  <a:pt x="1463436" y="0"/>
                </a:cubicBezTo>
                <a:cubicBezTo>
                  <a:pt x="1581720" y="-3489"/>
                  <a:pt x="1841504" y="9570"/>
                  <a:pt x="1951248" y="0"/>
                </a:cubicBezTo>
                <a:cubicBezTo>
                  <a:pt x="1972845" y="232253"/>
                  <a:pt x="1928874" y="404257"/>
                  <a:pt x="1951248" y="523220"/>
                </a:cubicBezTo>
                <a:cubicBezTo>
                  <a:pt x="1756725" y="558134"/>
                  <a:pt x="1615770" y="492000"/>
                  <a:pt x="1502461" y="523220"/>
                </a:cubicBezTo>
                <a:cubicBezTo>
                  <a:pt x="1389152" y="554440"/>
                  <a:pt x="1177729" y="481888"/>
                  <a:pt x="975624" y="523220"/>
                </a:cubicBezTo>
                <a:cubicBezTo>
                  <a:pt x="773519" y="564552"/>
                  <a:pt x="615849" y="487714"/>
                  <a:pt x="507324" y="523220"/>
                </a:cubicBezTo>
                <a:cubicBezTo>
                  <a:pt x="398799" y="558726"/>
                  <a:pt x="179681" y="471901"/>
                  <a:pt x="0" y="523220"/>
                </a:cubicBezTo>
                <a:cubicBezTo>
                  <a:pt x="-30284" y="385097"/>
                  <a:pt x="62328" y="224111"/>
                  <a:pt x="0" y="0"/>
                </a:cubicBezTo>
                <a:close/>
              </a:path>
              <a:path w="1951248" h="523220" stroke="0" extrusionOk="0">
                <a:moveTo>
                  <a:pt x="0" y="0"/>
                </a:moveTo>
                <a:cubicBezTo>
                  <a:pt x="203840" y="-30412"/>
                  <a:pt x="327139" y="42530"/>
                  <a:pt x="468300" y="0"/>
                </a:cubicBezTo>
                <a:cubicBezTo>
                  <a:pt x="609461" y="-42530"/>
                  <a:pt x="796913" y="20898"/>
                  <a:pt x="975624" y="0"/>
                </a:cubicBezTo>
                <a:cubicBezTo>
                  <a:pt x="1154335" y="-20898"/>
                  <a:pt x="1239305" y="22975"/>
                  <a:pt x="1502461" y="0"/>
                </a:cubicBezTo>
                <a:cubicBezTo>
                  <a:pt x="1765617" y="-22975"/>
                  <a:pt x="1772844" y="6152"/>
                  <a:pt x="1951248" y="0"/>
                </a:cubicBezTo>
                <a:cubicBezTo>
                  <a:pt x="2011907" y="226065"/>
                  <a:pt x="1912541" y="382947"/>
                  <a:pt x="1951248" y="523220"/>
                </a:cubicBezTo>
                <a:cubicBezTo>
                  <a:pt x="1750009" y="576648"/>
                  <a:pt x="1654457" y="463806"/>
                  <a:pt x="1424411" y="523220"/>
                </a:cubicBezTo>
                <a:cubicBezTo>
                  <a:pt x="1194365" y="582634"/>
                  <a:pt x="1144439" y="489951"/>
                  <a:pt x="936599" y="523220"/>
                </a:cubicBezTo>
                <a:cubicBezTo>
                  <a:pt x="728759" y="556489"/>
                  <a:pt x="296523" y="467702"/>
                  <a:pt x="0" y="523220"/>
                </a:cubicBezTo>
                <a:cubicBezTo>
                  <a:pt x="-10224" y="355206"/>
                  <a:pt x="52876" y="237428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6051A-49EE-18CD-453A-A24959282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56" y="5566861"/>
            <a:ext cx="962451" cy="81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51574-764A-19B8-89A8-4045A23F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ED155-946F-49A5-BB4C-6B245C91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F1C7599-0DC5-48DC-99C3-F90FE282791D}"/>
              </a:ext>
            </a:extLst>
          </p:cNvPr>
          <p:cNvSpPr txBox="1">
            <a:spLocks/>
          </p:cNvSpPr>
          <p:nvPr/>
        </p:nvSpPr>
        <p:spPr>
          <a:xfrm>
            <a:off x="404649" y="271755"/>
            <a:ext cx="9798894" cy="10123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Sylfaen" panose="010A0502050306030303" pitchFamily="18" charset="0"/>
              <a:buNone/>
              <a:defRPr sz="3600" b="1" kern="1200" cap="all">
                <a:solidFill>
                  <a:srgbClr val="000000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ผลการเบิกจ่ายเงินกู้รอบที่ </a:t>
            </a:r>
            <a:r>
              <a:rPr lang="en-US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5 </a:t>
            </a:r>
            <a:r>
              <a:rPr lang="th-TH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(ข้อมูล ณ วันที่ </a:t>
            </a:r>
            <a:r>
              <a:rPr lang="en-US" dirty="0">
                <a:ea typeface="Times New Roman" panose="02020603050405020304" pitchFamily="18" charset="0"/>
              </a:rPr>
              <a:t>19</a:t>
            </a:r>
            <a:r>
              <a:rPr lang="th-TH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ธ.ค. 2565)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A76E0-DD38-05F6-4ACF-C18A163A72F9}"/>
              </a:ext>
            </a:extLst>
          </p:cNvPr>
          <p:cNvSpPr txBox="1"/>
          <p:nvPr/>
        </p:nvSpPr>
        <p:spPr>
          <a:xfrm>
            <a:off x="10203543" y="1247698"/>
            <a:ext cx="170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ล้านบาท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5E83C2-31E0-82DE-B8B4-9F5353F62D26}"/>
              </a:ext>
            </a:extLst>
          </p:cNvPr>
          <p:cNvGraphicFramePr>
            <a:graphicFrameLocks noGrp="1"/>
          </p:cNvGraphicFramePr>
          <p:nvPr/>
        </p:nvGraphicFramePr>
        <p:xfrm>
          <a:off x="6457072" y="4693775"/>
          <a:ext cx="5289452" cy="186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8953">
                  <a:extLst>
                    <a:ext uri="{9D8B030D-6E8A-4147-A177-3AD203B41FA5}">
                      <a16:colId xmlns:a16="http://schemas.microsoft.com/office/drawing/2014/main" val="2621805584"/>
                    </a:ext>
                  </a:extLst>
                </a:gridCol>
                <a:gridCol w="1350499">
                  <a:extLst>
                    <a:ext uri="{9D8B030D-6E8A-4147-A177-3AD203B41FA5}">
                      <a16:colId xmlns:a16="http://schemas.microsoft.com/office/drawing/2014/main" val="479553957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แผนการเบิกจ่ายงบประมาณคงเหลือ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11,177.01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658055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ธ.ค.65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3,500.00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957874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ม.ค.66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2,500.00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161159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ก.พ.66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2,500.00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965653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มี.ค.66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2,677.01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768289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DB853A-1E84-A109-40B4-E999152BECCE}"/>
              </a:ext>
            </a:extLst>
          </p:cNvPr>
          <p:cNvGraphicFramePr>
            <a:graphicFrameLocks noGrp="1"/>
          </p:cNvGraphicFramePr>
          <p:nvPr/>
        </p:nvGraphicFramePr>
        <p:xfrm>
          <a:off x="464787" y="1616595"/>
          <a:ext cx="11281737" cy="3023814"/>
        </p:xfrm>
        <a:graphic>
          <a:graphicData uri="http://schemas.openxmlformats.org/drawingml/2006/table">
            <a:tbl>
              <a:tblPr/>
              <a:tblGrid>
                <a:gridCol w="1982883">
                  <a:extLst>
                    <a:ext uri="{9D8B030D-6E8A-4147-A177-3AD203B41FA5}">
                      <a16:colId xmlns:a16="http://schemas.microsoft.com/office/drawing/2014/main" val="2519845175"/>
                    </a:ext>
                  </a:extLst>
                </a:gridCol>
                <a:gridCol w="1533488">
                  <a:extLst>
                    <a:ext uri="{9D8B030D-6E8A-4147-A177-3AD203B41FA5}">
                      <a16:colId xmlns:a16="http://schemas.microsoft.com/office/drawing/2014/main" val="800285457"/>
                    </a:ext>
                  </a:extLst>
                </a:gridCol>
                <a:gridCol w="1781306">
                  <a:extLst>
                    <a:ext uri="{9D8B030D-6E8A-4147-A177-3AD203B41FA5}">
                      <a16:colId xmlns:a16="http://schemas.microsoft.com/office/drawing/2014/main" val="583467288"/>
                    </a:ext>
                  </a:extLst>
                </a:gridCol>
                <a:gridCol w="1100391">
                  <a:extLst>
                    <a:ext uri="{9D8B030D-6E8A-4147-A177-3AD203B41FA5}">
                      <a16:colId xmlns:a16="http://schemas.microsoft.com/office/drawing/2014/main" val="1925812444"/>
                    </a:ext>
                  </a:extLst>
                </a:gridCol>
                <a:gridCol w="1100391">
                  <a:extLst>
                    <a:ext uri="{9D8B030D-6E8A-4147-A177-3AD203B41FA5}">
                      <a16:colId xmlns:a16="http://schemas.microsoft.com/office/drawing/2014/main" val="2953229342"/>
                    </a:ext>
                  </a:extLst>
                </a:gridCol>
                <a:gridCol w="1237025">
                  <a:extLst>
                    <a:ext uri="{9D8B030D-6E8A-4147-A177-3AD203B41FA5}">
                      <a16:colId xmlns:a16="http://schemas.microsoft.com/office/drawing/2014/main" val="1863017873"/>
                    </a:ext>
                  </a:extLst>
                </a:gridCol>
                <a:gridCol w="1206172">
                  <a:extLst>
                    <a:ext uri="{9D8B030D-6E8A-4147-A177-3AD203B41FA5}">
                      <a16:colId xmlns:a16="http://schemas.microsoft.com/office/drawing/2014/main" val="1438961774"/>
                    </a:ext>
                  </a:extLst>
                </a:gridCol>
                <a:gridCol w="1340081">
                  <a:extLst>
                    <a:ext uri="{9D8B030D-6E8A-4147-A177-3AD203B41FA5}">
                      <a16:colId xmlns:a16="http://schemas.microsoft.com/office/drawing/2014/main" val="1501091405"/>
                    </a:ext>
                  </a:extLst>
                </a:gridCol>
              </a:tblGrid>
              <a:tr h="4129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รายการ</a:t>
                      </a:r>
                    </a:p>
                  </a:txBody>
                  <a:tcPr marL="8427" marR="8427" marT="8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800" b="0" i="0" u="none" strike="noStrike">
                          <a:solidFill>
                            <a:srgbClr val="FFFFFF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มติ ครม.วงเงิน</a:t>
                      </a:r>
                    </a:p>
                  </a:txBody>
                  <a:tcPr marL="8427" marR="8427" marT="8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800" b="0" i="0" u="none" strike="noStrike">
                          <a:solidFill>
                            <a:srgbClr val="FFFFFF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แผน/ผล</a:t>
                      </a:r>
                    </a:p>
                  </a:txBody>
                  <a:tcPr marL="8427" marR="8427" marT="8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th-TH" sz="2400" b="0" i="0" u="none" strike="noStrike">
                          <a:solidFill>
                            <a:srgbClr val="FFFFFF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พ.ศ. 2565 - 2566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800" b="0" i="0" u="none" strike="noStrike">
                          <a:solidFill>
                            <a:srgbClr val="FFFFFF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marL="8427" marR="8427" marT="8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79808"/>
                  </a:ext>
                </a:extLst>
              </a:tr>
              <a:tr h="41293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b="0" i="0" u="none" strike="noStrike">
                          <a:solidFill>
                            <a:srgbClr val="FFFFFF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ก.ย.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b="0" i="0" u="none" strike="noStrike">
                          <a:solidFill>
                            <a:srgbClr val="FFFFFF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ต.ค.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b="0" i="0" u="none" strike="noStrike">
                          <a:solidFill>
                            <a:srgbClr val="FFFFFF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พ.ย.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ธ.ค.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276534"/>
                  </a:ext>
                </a:extLst>
              </a:tr>
              <a:tr h="412932">
                <a:tc rowSpan="5"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บริการสาธารณสุขสำหรับโรคติดเชื้อไวรัส โคโรนา 2019 และ บริการอื่นที่เกี่ยวข้อง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25,845.85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แผน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-     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20,000.00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5,845.85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 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25,845.85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296083"/>
                  </a:ext>
                </a:extLst>
              </a:tr>
              <a:tr h="41293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แผนปรับปรุง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 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 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15,845.85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10,000.00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25,845.85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919234"/>
                  </a:ext>
                </a:extLst>
              </a:tr>
              <a:tr h="40450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ผล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 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 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14,668.84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-  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14,668.84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82958"/>
                  </a:ext>
                </a:extLst>
              </a:tr>
              <a:tr h="1325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475005"/>
                  </a:ext>
                </a:extLst>
              </a:tr>
              <a:tr h="41293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r" rtl="0" fontAlgn="t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เงินคงเหลือ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11,177.01</a:t>
                      </a:r>
                    </a:p>
                  </a:txBody>
                  <a:tcPr marL="8427" marR="8427" marT="8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4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82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F85F89D-D85B-9295-DB38-A76B578C3BD5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</a:t>
            </a:r>
            <a:r>
              <a:rPr lang="en-US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เพื่อทราบ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D81FA0-25B4-420B-80C6-66FE681B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32" y="0"/>
            <a:ext cx="1614767" cy="749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eptagon 5">
            <a:extLst>
              <a:ext uri="{FF2B5EF4-FFF2-40B4-BE49-F238E27FC236}">
                <a16:creationId xmlns:a16="http://schemas.microsoft.com/office/drawing/2014/main" id="{704BBD62-0AB2-4E07-9972-EED683726E39}"/>
              </a:ext>
            </a:extLst>
          </p:cNvPr>
          <p:cNvSpPr/>
          <p:nvPr/>
        </p:nvSpPr>
        <p:spPr>
          <a:xfrm>
            <a:off x="2839379" y="672350"/>
            <a:ext cx="762862" cy="560317"/>
          </a:xfrm>
          <a:prstGeom prst="hept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865B8-29F3-DA23-FB1E-C2EF5E2438E1}"/>
              </a:ext>
            </a:extLst>
          </p:cNvPr>
          <p:cNvSpPr txBox="1"/>
          <p:nvPr/>
        </p:nvSpPr>
        <p:spPr>
          <a:xfrm>
            <a:off x="605756" y="1981241"/>
            <a:ext cx="6245420" cy="4493538"/>
          </a:xfrm>
          <a:custGeom>
            <a:avLst/>
            <a:gdLst>
              <a:gd name="connsiteX0" fmla="*/ 0 w 6245420"/>
              <a:gd name="connsiteY0" fmla="*/ 0 h 4493538"/>
              <a:gd name="connsiteX1" fmla="*/ 567765 w 6245420"/>
              <a:gd name="connsiteY1" fmla="*/ 0 h 4493538"/>
              <a:gd name="connsiteX2" fmla="*/ 1073077 w 6245420"/>
              <a:gd name="connsiteY2" fmla="*/ 0 h 4493538"/>
              <a:gd name="connsiteX3" fmla="*/ 1703296 w 6245420"/>
              <a:gd name="connsiteY3" fmla="*/ 0 h 4493538"/>
              <a:gd name="connsiteX4" fmla="*/ 2333516 w 6245420"/>
              <a:gd name="connsiteY4" fmla="*/ 0 h 4493538"/>
              <a:gd name="connsiteX5" fmla="*/ 2963736 w 6245420"/>
              <a:gd name="connsiteY5" fmla="*/ 0 h 4493538"/>
              <a:gd name="connsiteX6" fmla="*/ 3531501 w 6245420"/>
              <a:gd name="connsiteY6" fmla="*/ 0 h 4493538"/>
              <a:gd name="connsiteX7" fmla="*/ 4161721 w 6245420"/>
              <a:gd name="connsiteY7" fmla="*/ 0 h 4493538"/>
              <a:gd name="connsiteX8" fmla="*/ 4667032 w 6245420"/>
              <a:gd name="connsiteY8" fmla="*/ 0 h 4493538"/>
              <a:gd name="connsiteX9" fmla="*/ 5359706 w 6245420"/>
              <a:gd name="connsiteY9" fmla="*/ 0 h 4493538"/>
              <a:gd name="connsiteX10" fmla="*/ 6245420 w 6245420"/>
              <a:gd name="connsiteY10" fmla="*/ 0 h 4493538"/>
              <a:gd name="connsiteX11" fmla="*/ 6245420 w 6245420"/>
              <a:gd name="connsiteY11" fmla="*/ 651563 h 4493538"/>
              <a:gd name="connsiteX12" fmla="*/ 6245420 w 6245420"/>
              <a:gd name="connsiteY12" fmla="*/ 1213255 h 4493538"/>
              <a:gd name="connsiteX13" fmla="*/ 6245420 w 6245420"/>
              <a:gd name="connsiteY13" fmla="*/ 1864818 h 4493538"/>
              <a:gd name="connsiteX14" fmla="*/ 6245420 w 6245420"/>
              <a:gd name="connsiteY14" fmla="*/ 2516381 h 4493538"/>
              <a:gd name="connsiteX15" fmla="*/ 6245420 w 6245420"/>
              <a:gd name="connsiteY15" fmla="*/ 3123009 h 4493538"/>
              <a:gd name="connsiteX16" fmla="*/ 6245420 w 6245420"/>
              <a:gd name="connsiteY16" fmla="*/ 3639766 h 4493538"/>
              <a:gd name="connsiteX17" fmla="*/ 6245420 w 6245420"/>
              <a:gd name="connsiteY17" fmla="*/ 4493538 h 4493538"/>
              <a:gd name="connsiteX18" fmla="*/ 5740109 w 6245420"/>
              <a:gd name="connsiteY18" fmla="*/ 4493538 h 4493538"/>
              <a:gd name="connsiteX19" fmla="*/ 5109889 w 6245420"/>
              <a:gd name="connsiteY19" fmla="*/ 4493538 h 4493538"/>
              <a:gd name="connsiteX20" fmla="*/ 4729486 w 6245420"/>
              <a:gd name="connsiteY20" fmla="*/ 4493538 h 4493538"/>
              <a:gd name="connsiteX21" fmla="*/ 4099267 w 6245420"/>
              <a:gd name="connsiteY21" fmla="*/ 4493538 h 4493538"/>
              <a:gd name="connsiteX22" fmla="*/ 3531501 w 6245420"/>
              <a:gd name="connsiteY22" fmla="*/ 4493538 h 4493538"/>
              <a:gd name="connsiteX23" fmla="*/ 2963736 w 6245420"/>
              <a:gd name="connsiteY23" fmla="*/ 4493538 h 4493538"/>
              <a:gd name="connsiteX24" fmla="*/ 2520879 w 6245420"/>
              <a:gd name="connsiteY24" fmla="*/ 4493538 h 4493538"/>
              <a:gd name="connsiteX25" fmla="*/ 2140476 w 6245420"/>
              <a:gd name="connsiteY25" fmla="*/ 4493538 h 4493538"/>
              <a:gd name="connsiteX26" fmla="*/ 1572710 w 6245420"/>
              <a:gd name="connsiteY26" fmla="*/ 4493538 h 4493538"/>
              <a:gd name="connsiteX27" fmla="*/ 1004945 w 6245420"/>
              <a:gd name="connsiteY27" fmla="*/ 4493538 h 4493538"/>
              <a:gd name="connsiteX28" fmla="*/ 562088 w 6245420"/>
              <a:gd name="connsiteY28" fmla="*/ 4493538 h 4493538"/>
              <a:gd name="connsiteX29" fmla="*/ 0 w 6245420"/>
              <a:gd name="connsiteY29" fmla="*/ 4493538 h 4493538"/>
              <a:gd name="connsiteX30" fmla="*/ 0 w 6245420"/>
              <a:gd name="connsiteY30" fmla="*/ 4066652 h 4493538"/>
              <a:gd name="connsiteX31" fmla="*/ 0 w 6245420"/>
              <a:gd name="connsiteY31" fmla="*/ 3594830 h 4493538"/>
              <a:gd name="connsiteX32" fmla="*/ 0 w 6245420"/>
              <a:gd name="connsiteY32" fmla="*/ 3078074 h 4493538"/>
              <a:gd name="connsiteX33" fmla="*/ 0 w 6245420"/>
              <a:gd name="connsiteY33" fmla="*/ 2426511 h 4493538"/>
              <a:gd name="connsiteX34" fmla="*/ 0 w 6245420"/>
              <a:gd name="connsiteY34" fmla="*/ 1774948 h 4493538"/>
              <a:gd name="connsiteX35" fmla="*/ 0 w 6245420"/>
              <a:gd name="connsiteY35" fmla="*/ 1348061 h 4493538"/>
              <a:gd name="connsiteX36" fmla="*/ 0 w 6245420"/>
              <a:gd name="connsiteY36" fmla="*/ 921175 h 4493538"/>
              <a:gd name="connsiteX37" fmla="*/ 0 w 6245420"/>
              <a:gd name="connsiteY37" fmla="*/ 0 h 44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245420" h="4493538" extrusionOk="0">
                <a:moveTo>
                  <a:pt x="0" y="0"/>
                </a:moveTo>
                <a:cubicBezTo>
                  <a:pt x="129203" y="-7451"/>
                  <a:pt x="361266" y="27316"/>
                  <a:pt x="567765" y="0"/>
                </a:cubicBezTo>
                <a:cubicBezTo>
                  <a:pt x="774264" y="-27316"/>
                  <a:pt x="852829" y="36131"/>
                  <a:pt x="1073077" y="0"/>
                </a:cubicBezTo>
                <a:cubicBezTo>
                  <a:pt x="1293325" y="-36131"/>
                  <a:pt x="1427713" y="28089"/>
                  <a:pt x="1703296" y="0"/>
                </a:cubicBezTo>
                <a:cubicBezTo>
                  <a:pt x="1978879" y="-28089"/>
                  <a:pt x="2027045" y="61829"/>
                  <a:pt x="2333516" y="0"/>
                </a:cubicBezTo>
                <a:cubicBezTo>
                  <a:pt x="2639987" y="-61829"/>
                  <a:pt x="2807087" y="51271"/>
                  <a:pt x="2963736" y="0"/>
                </a:cubicBezTo>
                <a:cubicBezTo>
                  <a:pt x="3120385" y="-51271"/>
                  <a:pt x="3281218" y="35543"/>
                  <a:pt x="3531501" y="0"/>
                </a:cubicBezTo>
                <a:cubicBezTo>
                  <a:pt x="3781784" y="-35543"/>
                  <a:pt x="3943384" y="70469"/>
                  <a:pt x="4161721" y="0"/>
                </a:cubicBezTo>
                <a:cubicBezTo>
                  <a:pt x="4380058" y="-70469"/>
                  <a:pt x="4521801" y="33936"/>
                  <a:pt x="4667032" y="0"/>
                </a:cubicBezTo>
                <a:cubicBezTo>
                  <a:pt x="4812263" y="-33936"/>
                  <a:pt x="5184335" y="65418"/>
                  <a:pt x="5359706" y="0"/>
                </a:cubicBezTo>
                <a:cubicBezTo>
                  <a:pt x="5535077" y="-65418"/>
                  <a:pt x="6013203" y="34872"/>
                  <a:pt x="6245420" y="0"/>
                </a:cubicBezTo>
                <a:cubicBezTo>
                  <a:pt x="6283046" y="154812"/>
                  <a:pt x="6171362" y="477718"/>
                  <a:pt x="6245420" y="651563"/>
                </a:cubicBezTo>
                <a:cubicBezTo>
                  <a:pt x="6319478" y="825408"/>
                  <a:pt x="6178624" y="1040181"/>
                  <a:pt x="6245420" y="1213255"/>
                </a:cubicBezTo>
                <a:cubicBezTo>
                  <a:pt x="6312216" y="1386329"/>
                  <a:pt x="6206460" y="1727711"/>
                  <a:pt x="6245420" y="1864818"/>
                </a:cubicBezTo>
                <a:cubicBezTo>
                  <a:pt x="6284380" y="2001925"/>
                  <a:pt x="6228517" y="2302527"/>
                  <a:pt x="6245420" y="2516381"/>
                </a:cubicBezTo>
                <a:cubicBezTo>
                  <a:pt x="6262323" y="2730235"/>
                  <a:pt x="6174066" y="3001651"/>
                  <a:pt x="6245420" y="3123009"/>
                </a:cubicBezTo>
                <a:cubicBezTo>
                  <a:pt x="6316774" y="3244367"/>
                  <a:pt x="6197366" y="3464116"/>
                  <a:pt x="6245420" y="3639766"/>
                </a:cubicBezTo>
                <a:cubicBezTo>
                  <a:pt x="6293474" y="3815416"/>
                  <a:pt x="6157020" y="4285466"/>
                  <a:pt x="6245420" y="4493538"/>
                </a:cubicBezTo>
                <a:cubicBezTo>
                  <a:pt x="6102076" y="4512847"/>
                  <a:pt x="5968236" y="4439291"/>
                  <a:pt x="5740109" y="4493538"/>
                </a:cubicBezTo>
                <a:cubicBezTo>
                  <a:pt x="5511982" y="4547785"/>
                  <a:pt x="5247280" y="4439353"/>
                  <a:pt x="5109889" y="4493538"/>
                </a:cubicBezTo>
                <a:cubicBezTo>
                  <a:pt x="4972498" y="4547723"/>
                  <a:pt x="4884623" y="4492530"/>
                  <a:pt x="4729486" y="4493538"/>
                </a:cubicBezTo>
                <a:cubicBezTo>
                  <a:pt x="4574349" y="4494546"/>
                  <a:pt x="4298699" y="4488282"/>
                  <a:pt x="4099267" y="4493538"/>
                </a:cubicBezTo>
                <a:cubicBezTo>
                  <a:pt x="3899835" y="4498794"/>
                  <a:pt x="3738821" y="4470285"/>
                  <a:pt x="3531501" y="4493538"/>
                </a:cubicBezTo>
                <a:cubicBezTo>
                  <a:pt x="3324181" y="4516791"/>
                  <a:pt x="3243754" y="4437852"/>
                  <a:pt x="2963736" y="4493538"/>
                </a:cubicBezTo>
                <a:cubicBezTo>
                  <a:pt x="2683718" y="4549224"/>
                  <a:pt x="2697981" y="4453167"/>
                  <a:pt x="2520879" y="4493538"/>
                </a:cubicBezTo>
                <a:cubicBezTo>
                  <a:pt x="2343777" y="4533909"/>
                  <a:pt x="2255993" y="4485132"/>
                  <a:pt x="2140476" y="4493538"/>
                </a:cubicBezTo>
                <a:cubicBezTo>
                  <a:pt x="2024959" y="4501944"/>
                  <a:pt x="1835998" y="4444290"/>
                  <a:pt x="1572710" y="4493538"/>
                </a:cubicBezTo>
                <a:cubicBezTo>
                  <a:pt x="1309422" y="4542786"/>
                  <a:pt x="1201469" y="4451900"/>
                  <a:pt x="1004945" y="4493538"/>
                </a:cubicBezTo>
                <a:cubicBezTo>
                  <a:pt x="808421" y="4535176"/>
                  <a:pt x="700280" y="4458341"/>
                  <a:pt x="562088" y="4493538"/>
                </a:cubicBezTo>
                <a:cubicBezTo>
                  <a:pt x="423896" y="4528735"/>
                  <a:pt x="244446" y="4437386"/>
                  <a:pt x="0" y="4493538"/>
                </a:cubicBezTo>
                <a:cubicBezTo>
                  <a:pt x="-20327" y="4377538"/>
                  <a:pt x="30906" y="4187537"/>
                  <a:pt x="0" y="4066652"/>
                </a:cubicBezTo>
                <a:cubicBezTo>
                  <a:pt x="-30906" y="3945767"/>
                  <a:pt x="33824" y="3731221"/>
                  <a:pt x="0" y="3594830"/>
                </a:cubicBezTo>
                <a:cubicBezTo>
                  <a:pt x="-33824" y="3458439"/>
                  <a:pt x="44068" y="3194442"/>
                  <a:pt x="0" y="3078074"/>
                </a:cubicBezTo>
                <a:cubicBezTo>
                  <a:pt x="-44068" y="2961706"/>
                  <a:pt x="46670" y="2682132"/>
                  <a:pt x="0" y="2426511"/>
                </a:cubicBezTo>
                <a:cubicBezTo>
                  <a:pt x="-46670" y="2170890"/>
                  <a:pt x="75210" y="1968649"/>
                  <a:pt x="0" y="1774948"/>
                </a:cubicBezTo>
                <a:cubicBezTo>
                  <a:pt x="-75210" y="1581247"/>
                  <a:pt x="41896" y="1435076"/>
                  <a:pt x="0" y="1348061"/>
                </a:cubicBezTo>
                <a:cubicBezTo>
                  <a:pt x="-41896" y="1261046"/>
                  <a:pt x="16103" y="1051834"/>
                  <a:pt x="0" y="921175"/>
                </a:cubicBezTo>
                <a:cubicBezTo>
                  <a:pt x="-16103" y="790516"/>
                  <a:pt x="29311" y="41481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6426535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สืบเนื่องจากคณะรัฐมนตรี มีมติรับทราบการขับเคลื่อนนโยบาย</a:t>
            </a:r>
            <a:endParaRPr lang="en-US" sz="22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การมอบของขวัญปีใหม่จาก 19 หน่วยงาน เมื่อวันที่ 20 ธันวาคม 2565 </a:t>
            </a:r>
            <a:endParaRPr lang="en-US" sz="22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กระทรวงสาธารณสุข ได้เสนอนโยบาย มอบของขวัญปีใหม่แก่ผู้สูงอายุ</a:t>
            </a:r>
            <a:endParaRPr lang="en-US" sz="2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โดยกำหนดให้ปี “ 2566 เป็นปีแห่งสุขภาพสูงวัยไทย” </a:t>
            </a:r>
          </a:p>
          <a:p>
            <a:r>
              <a:rPr lang="en-US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สปสช.ได้สรุปประเด็น การบูรณาการความร่วมมือด้านสาธารณสุข 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 องค์กรปกครองส่วนท้องถิ่น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ในโครงการตรวจ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คัดกรองสายตาและปัญหาด้านการมองเห็นสำหรับผู้สูงอายุ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และโครงการ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สนับสนุนผ้าอ้อมผู้ใหญ่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สำหรับผู้สูงอายุฯ และการบูรณาการภารกิจ สปสช. ความร่วมมือด้านสาธารณสุข เพื่อส่งเสริม</a:t>
            </a:r>
            <a:r>
              <a:rPr lang="th-TH" sz="2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การเข้าถึงบริการฟันเทียมและรากฟันเทียม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และบริการอื่นๆ สำหรับผู้สูงอายุ สิทธิหลักประกันสุขภาพแห่งชาติ ในโครงการฟันเทียม และรากฟันเทียม และสิทธิประโยชน์อื่นๆที่เกี่ยวข้อง </a:t>
            </a:r>
          </a:p>
          <a:p>
            <a:r>
              <a:rPr lang="en-US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เสนอคณะกรรมการเพื่อรับทราบความร่วมมือด้านสาธารณสุข(ของขวัญปีใหม่) ปี 256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442F58-0177-5F0C-162A-FC94368B19AB}"/>
              </a:ext>
            </a:extLst>
          </p:cNvPr>
          <p:cNvSpPr txBox="1"/>
          <p:nvPr/>
        </p:nvSpPr>
        <p:spPr>
          <a:xfrm>
            <a:off x="3767644" y="672350"/>
            <a:ext cx="5881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กิจกรรมรณรงค์ (ของขวัญปีใหม่) ปี </a:t>
            </a:r>
            <a:r>
              <a:rPr lang="en-US" sz="36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36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FA4CB8-4A88-B178-3A03-3C889B4D49DD}"/>
              </a:ext>
            </a:extLst>
          </p:cNvPr>
          <p:cNvSpPr txBox="1"/>
          <p:nvPr/>
        </p:nvSpPr>
        <p:spPr>
          <a:xfrm>
            <a:off x="605756" y="1487341"/>
            <a:ext cx="1917510" cy="461665"/>
          </a:xfrm>
          <a:custGeom>
            <a:avLst/>
            <a:gdLst>
              <a:gd name="connsiteX0" fmla="*/ 0 w 1917510"/>
              <a:gd name="connsiteY0" fmla="*/ 0 h 461665"/>
              <a:gd name="connsiteX1" fmla="*/ 677520 w 1917510"/>
              <a:gd name="connsiteY1" fmla="*/ 0 h 461665"/>
              <a:gd name="connsiteX2" fmla="*/ 1335865 w 1917510"/>
              <a:gd name="connsiteY2" fmla="*/ 0 h 461665"/>
              <a:gd name="connsiteX3" fmla="*/ 1917510 w 1917510"/>
              <a:gd name="connsiteY3" fmla="*/ 0 h 461665"/>
              <a:gd name="connsiteX4" fmla="*/ 1917510 w 1917510"/>
              <a:gd name="connsiteY4" fmla="*/ 461665 h 461665"/>
              <a:gd name="connsiteX5" fmla="*/ 1316690 w 1917510"/>
              <a:gd name="connsiteY5" fmla="*/ 461665 h 461665"/>
              <a:gd name="connsiteX6" fmla="*/ 735046 w 1917510"/>
              <a:gd name="connsiteY6" fmla="*/ 461665 h 461665"/>
              <a:gd name="connsiteX7" fmla="*/ 0 w 1917510"/>
              <a:gd name="connsiteY7" fmla="*/ 461665 h 461665"/>
              <a:gd name="connsiteX8" fmla="*/ 0 w 1917510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510" h="461665" fill="none" extrusionOk="0">
                <a:moveTo>
                  <a:pt x="0" y="0"/>
                </a:moveTo>
                <a:cubicBezTo>
                  <a:pt x="204827" y="-4050"/>
                  <a:pt x="412820" y="19959"/>
                  <a:pt x="677520" y="0"/>
                </a:cubicBezTo>
                <a:cubicBezTo>
                  <a:pt x="942220" y="-19959"/>
                  <a:pt x="1165231" y="-22572"/>
                  <a:pt x="1335865" y="0"/>
                </a:cubicBezTo>
                <a:cubicBezTo>
                  <a:pt x="1506499" y="22572"/>
                  <a:pt x="1695649" y="-23801"/>
                  <a:pt x="1917510" y="0"/>
                </a:cubicBezTo>
                <a:cubicBezTo>
                  <a:pt x="1899456" y="117473"/>
                  <a:pt x="1929513" y="290654"/>
                  <a:pt x="1917510" y="461665"/>
                </a:cubicBezTo>
                <a:cubicBezTo>
                  <a:pt x="1792152" y="438526"/>
                  <a:pt x="1588298" y="459923"/>
                  <a:pt x="1316690" y="461665"/>
                </a:cubicBezTo>
                <a:cubicBezTo>
                  <a:pt x="1045082" y="463407"/>
                  <a:pt x="959705" y="458348"/>
                  <a:pt x="735046" y="461665"/>
                </a:cubicBezTo>
                <a:cubicBezTo>
                  <a:pt x="510387" y="464982"/>
                  <a:pt x="353001" y="483181"/>
                  <a:pt x="0" y="461665"/>
                </a:cubicBezTo>
                <a:cubicBezTo>
                  <a:pt x="11125" y="272281"/>
                  <a:pt x="9284" y="112924"/>
                  <a:pt x="0" y="0"/>
                </a:cubicBezTo>
                <a:close/>
              </a:path>
              <a:path w="1917510" h="461665" stroke="0" extrusionOk="0">
                <a:moveTo>
                  <a:pt x="0" y="0"/>
                </a:moveTo>
                <a:cubicBezTo>
                  <a:pt x="137250" y="-13077"/>
                  <a:pt x="313055" y="-23399"/>
                  <a:pt x="619995" y="0"/>
                </a:cubicBezTo>
                <a:cubicBezTo>
                  <a:pt x="926936" y="23399"/>
                  <a:pt x="1123176" y="8293"/>
                  <a:pt x="1259165" y="0"/>
                </a:cubicBezTo>
                <a:cubicBezTo>
                  <a:pt x="1395154" y="-8293"/>
                  <a:pt x="1700236" y="7407"/>
                  <a:pt x="1917510" y="0"/>
                </a:cubicBezTo>
                <a:cubicBezTo>
                  <a:pt x="1925141" y="130851"/>
                  <a:pt x="1939886" y="349537"/>
                  <a:pt x="1917510" y="461665"/>
                </a:cubicBezTo>
                <a:cubicBezTo>
                  <a:pt x="1620598" y="445178"/>
                  <a:pt x="1546565" y="472241"/>
                  <a:pt x="1297515" y="461665"/>
                </a:cubicBezTo>
                <a:cubicBezTo>
                  <a:pt x="1048466" y="451089"/>
                  <a:pt x="926946" y="469200"/>
                  <a:pt x="677520" y="461665"/>
                </a:cubicBezTo>
                <a:cubicBezTo>
                  <a:pt x="428095" y="454130"/>
                  <a:pt x="186025" y="439969"/>
                  <a:pt x="0" y="461665"/>
                </a:cubicBezTo>
                <a:cubicBezTo>
                  <a:pt x="10892" y="288525"/>
                  <a:pt x="12193" y="174914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00CC66"/>
            </a:solidFill>
            <a:extLst>
              <a:ext uri="{C807C97D-BFC1-408E-A445-0C87EB9F89A2}">
                <ask:lineSketchStyleProps xmlns:ask="http://schemas.microsoft.com/office/drawing/2018/sketchyshapes" sd="93236582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9D4D8-06FE-3B57-4F64-EE9A9E54B265}"/>
              </a:ext>
            </a:extLst>
          </p:cNvPr>
          <p:cNvSpPr txBox="1"/>
          <p:nvPr/>
        </p:nvSpPr>
        <p:spPr>
          <a:xfrm>
            <a:off x="7973623" y="2282937"/>
            <a:ext cx="3787743" cy="1446550"/>
          </a:xfrm>
          <a:custGeom>
            <a:avLst/>
            <a:gdLst>
              <a:gd name="connsiteX0" fmla="*/ 0 w 3787743"/>
              <a:gd name="connsiteY0" fmla="*/ 0 h 1446550"/>
              <a:gd name="connsiteX1" fmla="*/ 578984 w 3787743"/>
              <a:gd name="connsiteY1" fmla="*/ 0 h 1446550"/>
              <a:gd name="connsiteX2" fmla="*/ 1195845 w 3787743"/>
              <a:gd name="connsiteY2" fmla="*/ 0 h 1446550"/>
              <a:gd name="connsiteX3" fmla="*/ 1812706 w 3787743"/>
              <a:gd name="connsiteY3" fmla="*/ 0 h 1446550"/>
              <a:gd name="connsiteX4" fmla="*/ 2278057 w 3787743"/>
              <a:gd name="connsiteY4" fmla="*/ 0 h 1446550"/>
              <a:gd name="connsiteX5" fmla="*/ 2894918 w 3787743"/>
              <a:gd name="connsiteY5" fmla="*/ 0 h 1446550"/>
              <a:gd name="connsiteX6" fmla="*/ 3787743 w 3787743"/>
              <a:gd name="connsiteY6" fmla="*/ 0 h 1446550"/>
              <a:gd name="connsiteX7" fmla="*/ 3787743 w 3787743"/>
              <a:gd name="connsiteY7" fmla="*/ 438787 h 1446550"/>
              <a:gd name="connsiteX8" fmla="*/ 3787743 w 3787743"/>
              <a:gd name="connsiteY8" fmla="*/ 935436 h 1446550"/>
              <a:gd name="connsiteX9" fmla="*/ 3787743 w 3787743"/>
              <a:gd name="connsiteY9" fmla="*/ 1446550 h 1446550"/>
              <a:gd name="connsiteX10" fmla="*/ 3208759 w 3787743"/>
              <a:gd name="connsiteY10" fmla="*/ 1446550 h 1446550"/>
              <a:gd name="connsiteX11" fmla="*/ 2743408 w 3787743"/>
              <a:gd name="connsiteY11" fmla="*/ 1446550 h 1446550"/>
              <a:gd name="connsiteX12" fmla="*/ 2278057 w 3787743"/>
              <a:gd name="connsiteY12" fmla="*/ 1446550 h 1446550"/>
              <a:gd name="connsiteX13" fmla="*/ 1774828 w 3787743"/>
              <a:gd name="connsiteY13" fmla="*/ 1446550 h 1446550"/>
              <a:gd name="connsiteX14" fmla="*/ 1157967 w 3787743"/>
              <a:gd name="connsiteY14" fmla="*/ 1446550 h 1446550"/>
              <a:gd name="connsiteX15" fmla="*/ 541106 w 3787743"/>
              <a:gd name="connsiteY15" fmla="*/ 1446550 h 1446550"/>
              <a:gd name="connsiteX16" fmla="*/ 0 w 3787743"/>
              <a:gd name="connsiteY16" fmla="*/ 1446550 h 1446550"/>
              <a:gd name="connsiteX17" fmla="*/ 0 w 3787743"/>
              <a:gd name="connsiteY17" fmla="*/ 978832 h 1446550"/>
              <a:gd name="connsiteX18" fmla="*/ 0 w 3787743"/>
              <a:gd name="connsiteY18" fmla="*/ 482183 h 1446550"/>
              <a:gd name="connsiteX19" fmla="*/ 0 w 3787743"/>
              <a:gd name="connsiteY19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87743" h="1446550" extrusionOk="0">
                <a:moveTo>
                  <a:pt x="0" y="0"/>
                </a:moveTo>
                <a:cubicBezTo>
                  <a:pt x="274124" y="-63202"/>
                  <a:pt x="456258" y="13238"/>
                  <a:pt x="578984" y="0"/>
                </a:cubicBezTo>
                <a:cubicBezTo>
                  <a:pt x="701710" y="-13238"/>
                  <a:pt x="998955" y="31108"/>
                  <a:pt x="1195845" y="0"/>
                </a:cubicBezTo>
                <a:cubicBezTo>
                  <a:pt x="1392735" y="-31108"/>
                  <a:pt x="1616940" y="2179"/>
                  <a:pt x="1812706" y="0"/>
                </a:cubicBezTo>
                <a:cubicBezTo>
                  <a:pt x="2008472" y="-2179"/>
                  <a:pt x="2145879" y="39169"/>
                  <a:pt x="2278057" y="0"/>
                </a:cubicBezTo>
                <a:cubicBezTo>
                  <a:pt x="2410235" y="-39169"/>
                  <a:pt x="2753479" y="52533"/>
                  <a:pt x="2894918" y="0"/>
                </a:cubicBezTo>
                <a:cubicBezTo>
                  <a:pt x="3036357" y="-52533"/>
                  <a:pt x="3486385" y="17001"/>
                  <a:pt x="3787743" y="0"/>
                </a:cubicBezTo>
                <a:cubicBezTo>
                  <a:pt x="3791538" y="197718"/>
                  <a:pt x="3787390" y="230411"/>
                  <a:pt x="3787743" y="438787"/>
                </a:cubicBezTo>
                <a:cubicBezTo>
                  <a:pt x="3788096" y="647163"/>
                  <a:pt x="3760728" y="784633"/>
                  <a:pt x="3787743" y="935436"/>
                </a:cubicBezTo>
                <a:cubicBezTo>
                  <a:pt x="3814758" y="1086239"/>
                  <a:pt x="3743805" y="1256342"/>
                  <a:pt x="3787743" y="1446550"/>
                </a:cubicBezTo>
                <a:cubicBezTo>
                  <a:pt x="3653805" y="1492602"/>
                  <a:pt x="3379305" y="1399597"/>
                  <a:pt x="3208759" y="1446550"/>
                </a:cubicBezTo>
                <a:cubicBezTo>
                  <a:pt x="3038213" y="1493503"/>
                  <a:pt x="2900398" y="1420054"/>
                  <a:pt x="2743408" y="1446550"/>
                </a:cubicBezTo>
                <a:cubicBezTo>
                  <a:pt x="2586418" y="1473046"/>
                  <a:pt x="2461539" y="1414065"/>
                  <a:pt x="2278057" y="1446550"/>
                </a:cubicBezTo>
                <a:cubicBezTo>
                  <a:pt x="2094575" y="1479035"/>
                  <a:pt x="1984066" y="1419210"/>
                  <a:pt x="1774828" y="1446550"/>
                </a:cubicBezTo>
                <a:cubicBezTo>
                  <a:pt x="1565590" y="1473890"/>
                  <a:pt x="1422493" y="1381457"/>
                  <a:pt x="1157967" y="1446550"/>
                </a:cubicBezTo>
                <a:cubicBezTo>
                  <a:pt x="893441" y="1511643"/>
                  <a:pt x="716075" y="1378945"/>
                  <a:pt x="541106" y="1446550"/>
                </a:cubicBezTo>
                <a:cubicBezTo>
                  <a:pt x="366137" y="1514155"/>
                  <a:pt x="240869" y="1423217"/>
                  <a:pt x="0" y="1446550"/>
                </a:cubicBezTo>
                <a:cubicBezTo>
                  <a:pt x="-26914" y="1244129"/>
                  <a:pt x="37761" y="1136787"/>
                  <a:pt x="0" y="978832"/>
                </a:cubicBezTo>
                <a:cubicBezTo>
                  <a:pt x="-37761" y="820877"/>
                  <a:pt x="12909" y="671538"/>
                  <a:pt x="0" y="482183"/>
                </a:cubicBezTo>
                <a:cubicBezTo>
                  <a:pt x="-12909" y="292828"/>
                  <a:pt x="39302" y="1035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3452039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รับทราบความร่วมมือด้านสาธารณสุข(ของขวัญปีใหม่) ปี 2566 ในกิจกรรมและโครงการตามที่เสนอ 	</a:t>
            </a:r>
          </a:p>
          <a:p>
            <a:endParaRPr lang="th-TH" sz="22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D0B361-3B13-77A8-DDF7-74455EEF2629}"/>
              </a:ext>
            </a:extLst>
          </p:cNvPr>
          <p:cNvSpPr txBox="1"/>
          <p:nvPr/>
        </p:nvSpPr>
        <p:spPr>
          <a:xfrm>
            <a:off x="7973623" y="1740564"/>
            <a:ext cx="1951248" cy="523220"/>
          </a:xfrm>
          <a:custGeom>
            <a:avLst/>
            <a:gdLst>
              <a:gd name="connsiteX0" fmla="*/ 0 w 1951248"/>
              <a:gd name="connsiteY0" fmla="*/ 0 h 523220"/>
              <a:gd name="connsiteX1" fmla="*/ 429275 w 1951248"/>
              <a:gd name="connsiteY1" fmla="*/ 0 h 523220"/>
              <a:gd name="connsiteX2" fmla="*/ 956112 w 1951248"/>
              <a:gd name="connsiteY2" fmla="*/ 0 h 523220"/>
              <a:gd name="connsiteX3" fmla="*/ 1463436 w 1951248"/>
              <a:gd name="connsiteY3" fmla="*/ 0 h 523220"/>
              <a:gd name="connsiteX4" fmla="*/ 1951248 w 1951248"/>
              <a:gd name="connsiteY4" fmla="*/ 0 h 523220"/>
              <a:gd name="connsiteX5" fmla="*/ 1951248 w 1951248"/>
              <a:gd name="connsiteY5" fmla="*/ 523220 h 523220"/>
              <a:gd name="connsiteX6" fmla="*/ 1502461 w 1951248"/>
              <a:gd name="connsiteY6" fmla="*/ 523220 h 523220"/>
              <a:gd name="connsiteX7" fmla="*/ 975624 w 1951248"/>
              <a:gd name="connsiteY7" fmla="*/ 523220 h 523220"/>
              <a:gd name="connsiteX8" fmla="*/ 507324 w 1951248"/>
              <a:gd name="connsiteY8" fmla="*/ 523220 h 523220"/>
              <a:gd name="connsiteX9" fmla="*/ 0 w 1951248"/>
              <a:gd name="connsiteY9" fmla="*/ 523220 h 523220"/>
              <a:gd name="connsiteX10" fmla="*/ 0 w 1951248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1248" h="523220" fill="none" extrusionOk="0">
                <a:moveTo>
                  <a:pt x="0" y="0"/>
                </a:moveTo>
                <a:cubicBezTo>
                  <a:pt x="168295" y="-24335"/>
                  <a:pt x="299933" y="51204"/>
                  <a:pt x="429275" y="0"/>
                </a:cubicBezTo>
                <a:cubicBezTo>
                  <a:pt x="558618" y="-51204"/>
                  <a:pt x="837983" y="28882"/>
                  <a:pt x="956112" y="0"/>
                </a:cubicBezTo>
                <a:cubicBezTo>
                  <a:pt x="1074241" y="-28882"/>
                  <a:pt x="1345152" y="3489"/>
                  <a:pt x="1463436" y="0"/>
                </a:cubicBezTo>
                <a:cubicBezTo>
                  <a:pt x="1581720" y="-3489"/>
                  <a:pt x="1841504" y="9570"/>
                  <a:pt x="1951248" y="0"/>
                </a:cubicBezTo>
                <a:cubicBezTo>
                  <a:pt x="1972845" y="232253"/>
                  <a:pt x="1928874" y="404257"/>
                  <a:pt x="1951248" y="523220"/>
                </a:cubicBezTo>
                <a:cubicBezTo>
                  <a:pt x="1756725" y="558134"/>
                  <a:pt x="1615770" y="492000"/>
                  <a:pt x="1502461" y="523220"/>
                </a:cubicBezTo>
                <a:cubicBezTo>
                  <a:pt x="1389152" y="554440"/>
                  <a:pt x="1177729" y="481888"/>
                  <a:pt x="975624" y="523220"/>
                </a:cubicBezTo>
                <a:cubicBezTo>
                  <a:pt x="773519" y="564552"/>
                  <a:pt x="615849" y="487714"/>
                  <a:pt x="507324" y="523220"/>
                </a:cubicBezTo>
                <a:cubicBezTo>
                  <a:pt x="398799" y="558726"/>
                  <a:pt x="179681" y="471901"/>
                  <a:pt x="0" y="523220"/>
                </a:cubicBezTo>
                <a:cubicBezTo>
                  <a:pt x="-30284" y="385097"/>
                  <a:pt x="62328" y="224111"/>
                  <a:pt x="0" y="0"/>
                </a:cubicBezTo>
                <a:close/>
              </a:path>
              <a:path w="1951248" h="523220" stroke="0" extrusionOk="0">
                <a:moveTo>
                  <a:pt x="0" y="0"/>
                </a:moveTo>
                <a:cubicBezTo>
                  <a:pt x="203840" y="-30412"/>
                  <a:pt x="327139" y="42530"/>
                  <a:pt x="468300" y="0"/>
                </a:cubicBezTo>
                <a:cubicBezTo>
                  <a:pt x="609461" y="-42530"/>
                  <a:pt x="796913" y="20898"/>
                  <a:pt x="975624" y="0"/>
                </a:cubicBezTo>
                <a:cubicBezTo>
                  <a:pt x="1154335" y="-20898"/>
                  <a:pt x="1239305" y="22975"/>
                  <a:pt x="1502461" y="0"/>
                </a:cubicBezTo>
                <a:cubicBezTo>
                  <a:pt x="1765617" y="-22975"/>
                  <a:pt x="1772844" y="6152"/>
                  <a:pt x="1951248" y="0"/>
                </a:cubicBezTo>
                <a:cubicBezTo>
                  <a:pt x="2011907" y="226065"/>
                  <a:pt x="1912541" y="382947"/>
                  <a:pt x="1951248" y="523220"/>
                </a:cubicBezTo>
                <a:cubicBezTo>
                  <a:pt x="1750009" y="576648"/>
                  <a:pt x="1654457" y="463806"/>
                  <a:pt x="1424411" y="523220"/>
                </a:cubicBezTo>
                <a:cubicBezTo>
                  <a:pt x="1194365" y="582634"/>
                  <a:pt x="1144439" y="489951"/>
                  <a:pt x="936599" y="523220"/>
                </a:cubicBezTo>
                <a:cubicBezTo>
                  <a:pt x="728759" y="556489"/>
                  <a:pt x="296523" y="467702"/>
                  <a:pt x="0" y="523220"/>
                </a:cubicBezTo>
                <a:cubicBezTo>
                  <a:pt x="-10224" y="355206"/>
                  <a:pt x="52876" y="237428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91DB-CEB8-F37B-BC65-C5A0EB2E9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334" y="5000348"/>
            <a:ext cx="1303484" cy="118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BC41A-60DF-8D60-FD6A-FF76694A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6FE1-5024-E033-B71F-72352730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81" y="1976764"/>
            <a:ext cx="5392381" cy="1187592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โครงการตรวจคัดกรองสายตาและปัญหาด้านการมองเห็นสำหรับผู้สูงอายุ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83067-41D2-9D84-21A6-624EF3D99217}"/>
              </a:ext>
            </a:extLst>
          </p:cNvPr>
          <p:cNvSpPr txBox="1"/>
          <p:nvPr/>
        </p:nvSpPr>
        <p:spPr>
          <a:xfrm>
            <a:off x="6481171" y="2091843"/>
            <a:ext cx="53923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โครงการสนับสนุนผ้าอ้อมผู้ใหญ่สำหรับ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F5B92-1DBF-A887-6A23-D3A7C7FAA09E}"/>
              </a:ext>
            </a:extLst>
          </p:cNvPr>
          <p:cNvSpPr txBox="1"/>
          <p:nvPr/>
        </p:nvSpPr>
        <p:spPr>
          <a:xfrm>
            <a:off x="139132" y="3116065"/>
            <a:ext cx="60937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thaiDist"/>
            <a:r>
              <a:rPr lang="th-TH" sz="2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เป้าหมาย</a:t>
            </a:r>
            <a:r>
              <a:rPr lang="th-TH" sz="24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 ส่งมอบแว่นสายตาสำหรับผู้สูงอายุที่มีสายตาสั้น </a:t>
            </a:r>
          </a:p>
          <a:p>
            <a:pPr marL="457200" algn="thaiDist"/>
            <a:r>
              <a:rPr lang="th-TH" sz="24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หรือสายตายาว จำนวน  </a:t>
            </a:r>
            <a:r>
              <a:rPr lang="en-US" sz="2400" dirty="0"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5</a:t>
            </a:r>
            <a:r>
              <a:rPr lang="en-US" sz="24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แสนราย</a:t>
            </a:r>
            <a:endParaRPr lang="en-US" sz="2400" dirty="0">
              <a:effectLst/>
              <a:latin typeface="TH SarabunPSK" panose="020B0500040200020003" pitchFamily="34" charset="-34"/>
              <a:ea typeface="Trebuchet MS" panose="020B0603020202020204" pitchFamily="34" charset="0"/>
              <a:cs typeface="TH SarabunPSK" panose="020B0500040200020003" pitchFamily="34" charset="-34"/>
            </a:endParaRPr>
          </a:p>
          <a:p>
            <a:pPr marL="457200" algn="thaiDist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แนวทางการดำเนินงาน  </a:t>
            </a:r>
            <a:endParaRPr lang="en-US" sz="2400" b="1" dirty="0">
              <a:solidFill>
                <a:srgbClr val="0070C0"/>
              </a:solidFill>
              <a:latin typeface="TH SarabunPSK" panose="020B0500040200020003" pitchFamily="34" charset="-34"/>
              <a:ea typeface="Trebuchet MS" panose="020B0603020202020204" pitchFamily="34" charset="0"/>
              <a:cs typeface="TH SarabunPSK" panose="020B0500040200020003" pitchFamily="34" charset="-34"/>
            </a:endParaRPr>
          </a:p>
          <a:p>
            <a:pPr marL="457200" algn="thaiDist"/>
            <a:r>
              <a:rPr lang="th-TH" sz="2400" dirty="0"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สนับสนุนให้แต่ละพื้นที่ จัดทำโครงการค้นหาคัดกรอง จัดซื้อแว่นสายตาและส่งต่อผู้สูงอายุที่มีความผิดปกติทางการมองเห็นอื่นๆ เข้าสู่ระบบการดูแลรักษา โดยขอรับงบประมาณจากกองทุนหลักประกันสุขภาพในระดับท้องถิ่น </a:t>
            </a:r>
            <a:endParaRPr lang="th-TH" sz="2400" dirty="0">
              <a:effectLst/>
              <a:latin typeface="TH SarabunPSK" panose="020B0500040200020003" pitchFamily="34" charset="-34"/>
              <a:ea typeface="Trebuchet MS" panose="020B0603020202020204" pitchFamily="34" charset="0"/>
              <a:cs typeface="TH SarabunPSK" panose="020B0500040200020003" pitchFamily="34" charset="-34"/>
            </a:endParaRPr>
          </a:p>
          <a:p>
            <a:pPr marL="457200" algn="thaiDist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งบประมาณ</a:t>
            </a:r>
            <a:r>
              <a:rPr lang="th-TH" sz="2400" b="1" dirty="0"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จากกองทุน กปท. </a:t>
            </a:r>
            <a:endParaRPr lang="en-US" sz="2400" dirty="0">
              <a:effectLst/>
              <a:latin typeface="TH SarabunPSK" panose="020B0500040200020003" pitchFamily="34" charset="-34"/>
              <a:ea typeface="Trebuchet MS" panose="020B06030202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9CC0D-6CD9-FD04-9ED8-1C4E19494BAF}"/>
              </a:ext>
            </a:extLst>
          </p:cNvPr>
          <p:cNvSpPr txBox="1"/>
          <p:nvPr/>
        </p:nvSpPr>
        <p:spPr>
          <a:xfrm>
            <a:off x="-35824" y="916275"/>
            <a:ext cx="11800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sz="28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วัตถุประสงค์</a:t>
            </a:r>
            <a:r>
              <a:rPr lang="th-TH" sz="28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ส่งเสริมให้องค์กรปกครองส่วนท้องถิ่นและหน่วยบริการในพื้นที่ มีบทบาทและมีส่วนร่วมในการดูแล</a:t>
            </a:r>
            <a:r>
              <a:rPr lang="en-US" sz="28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</a:t>
            </a:r>
          </a:p>
          <a:p>
            <a:pPr indent="457200"/>
            <a:r>
              <a:rPr lang="en-US" dirty="0"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                   </a:t>
            </a:r>
            <a:r>
              <a:rPr lang="th-TH" sz="28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สุขภาพให้กับผู้สูงอายุในพื้นที่  โดยใช้ประโยชน์จากกองทุนหลักประกันสุขภาพในระดับท้องถิ่น</a:t>
            </a:r>
            <a:endParaRPr lang="en-US" sz="2800" dirty="0">
              <a:effectLst/>
              <a:latin typeface="TH SarabunPSK" panose="020B0500040200020003" pitchFamily="34" charset="-34"/>
              <a:ea typeface="Trebuchet MS" panose="020B06030202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617E8C-D2CC-B214-4B07-DAF5A705256E}"/>
              </a:ext>
            </a:extLst>
          </p:cNvPr>
          <p:cNvSpPr txBox="1"/>
          <p:nvPr/>
        </p:nvSpPr>
        <p:spPr>
          <a:xfrm>
            <a:off x="6481171" y="3164356"/>
            <a:ext cx="55716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เป้าหมาย</a:t>
            </a:r>
            <a:r>
              <a:rPr lang="th-TH" sz="24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ผู้สูงอายุและผู้มีสิทธิ ได้รับผ้าอ้อม 5 ล้านชิ้น</a:t>
            </a:r>
            <a:endParaRPr lang="th-TH" sz="2400" dirty="0">
              <a:latin typeface="TH SarabunPSK" panose="020B0500040200020003" pitchFamily="34" charset="-34"/>
              <a:ea typeface="Trebuchet MS" panose="020B0603020202020204" pitchFamily="34" charset="0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แนวทางการดำเนินงาน</a:t>
            </a:r>
          </a:p>
          <a:p>
            <a:r>
              <a:rPr lang="th-TH" sz="24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สนับสนุนให้แต่ละพื้นที่ มีการดำเนินงาน สำรวจ ค้นหาผู้สูงอายุและผู้มีสิทธิ ได้รับการสนับสนุนผ้าอ้อมผู้ใหญ่  แผ่นรองซับ และแผ่นเสริมซึมซับการขับถ่าย โดยจัดทำ </a:t>
            </a:r>
            <a:r>
              <a:rPr lang="en-US" sz="24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care plan</a:t>
            </a:r>
            <a:r>
              <a:rPr lang="th-TH" sz="24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และเสนอโครงการเพื่อขอรับงบประมาณจากกองทุนหลักประกันสุขภาพในระดับท้องถิ่น </a:t>
            </a:r>
          </a:p>
          <a:p>
            <a:r>
              <a:rPr lang="th-TH" sz="2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งบประมาณ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จากกองทุน กปท. </a:t>
            </a:r>
          </a:p>
          <a:p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8CDF59-5D65-3208-A0A8-1715B0F6B9C0}"/>
              </a:ext>
            </a:extLst>
          </p:cNvPr>
          <p:cNvSpPr txBox="1">
            <a:spLocks/>
          </p:cNvSpPr>
          <p:nvPr/>
        </p:nvSpPr>
        <p:spPr>
          <a:xfrm>
            <a:off x="464026" y="136525"/>
            <a:ext cx="11409526" cy="672105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การบูรณาการความร่วมมือด้านสาธารณสุข(ของขวัญปีใหม่) 2566 ร่วมกับ องค์กรปกครองส่วนท้องถิ่น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E3AF2-8769-7DB7-2566-9E1426A51807}"/>
              </a:ext>
            </a:extLst>
          </p:cNvPr>
          <p:cNvSpPr/>
          <p:nvPr/>
        </p:nvSpPr>
        <p:spPr>
          <a:xfrm>
            <a:off x="548943" y="2054100"/>
            <a:ext cx="5469719" cy="103291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6BB096-8773-2A1C-0FC6-E596EB0BCE1D}"/>
              </a:ext>
            </a:extLst>
          </p:cNvPr>
          <p:cNvSpPr/>
          <p:nvPr/>
        </p:nvSpPr>
        <p:spPr>
          <a:xfrm>
            <a:off x="6442501" y="2076385"/>
            <a:ext cx="5469719" cy="103291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C4556C-8FCE-B482-69A1-3832224C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31EC-40EE-46A9-98A6-1A5051D512E6}" type="slidenum">
              <a:rPr lang="th-TH" smtClean="0"/>
              <a:t>5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C8762-48EE-BA8A-FA17-21C6155BE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704" y="5764162"/>
            <a:ext cx="1293415" cy="70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F126C-09E8-A744-36B4-2EFAC773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817" y="5643608"/>
            <a:ext cx="1282735" cy="113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8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6FE1-5024-E033-B71F-72352730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11" y="1652111"/>
            <a:ext cx="5392381" cy="584775"/>
          </a:xfrm>
        </p:spPr>
        <p:txBody>
          <a:bodyPr>
            <a:normAutofit fontScale="90000"/>
          </a:bodyPr>
          <a:lstStyle/>
          <a:p>
            <a:b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ฟันเทียม และรากฟันเทียม</a:t>
            </a:r>
            <a:b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F5B92-1DBF-A887-6A23-D3A7C7FAA09E}"/>
              </a:ext>
            </a:extLst>
          </p:cNvPr>
          <p:cNvSpPr txBox="1"/>
          <p:nvPr/>
        </p:nvSpPr>
        <p:spPr>
          <a:xfrm>
            <a:off x="139132" y="2295091"/>
            <a:ext cx="58408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thaiDist"/>
            <a:r>
              <a:rPr lang="th-TH" sz="2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เป้าหมาย</a:t>
            </a:r>
            <a:r>
              <a:rPr lang="th-TH" sz="2400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 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เป็นสิทธิประโยชน์สำหรับผู้ที่สูญเสียฟัน จำนวน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78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,000 ชิ้น และรากฟันเทียมสำหรับผู้ที่มีปัญหาใส่ฟันเทียมแล้วหลวม จำนวน 7,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00 ชิ้น</a:t>
            </a:r>
          </a:p>
          <a:p>
            <a:pPr marL="457200" algn="thaiDist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แนวทางการดำเนินงาน  </a:t>
            </a:r>
          </a:p>
          <a:p>
            <a:pPr marL="457200"/>
            <a:r>
              <a:rPr lang="th-TH" sz="2400" dirty="0"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ประสานความร่วมมือ กระทรวงสาธารณสุข หน่วยบริการ และหน่วยงานที่เกี่ยวข้อง เพื่อจัดบริการให้กับกลุ่มเป้าหมาย</a:t>
            </a:r>
          </a:p>
          <a:p>
            <a:pPr marL="457200" algn="thaiDist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งบประมาณ</a:t>
            </a:r>
            <a:r>
              <a:rPr lang="th-TH" sz="2400" b="1" dirty="0"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จากกองทุนหลักประกันสุขภาพแห่งชาติ โดยการจ่ายชดเชยให้หน่วยบริการที่ให้บริการ</a:t>
            </a:r>
            <a:endParaRPr lang="en-US" sz="2400" dirty="0">
              <a:effectLst/>
              <a:latin typeface="TH SarabunPSK" panose="020B0500040200020003" pitchFamily="34" charset="-34"/>
              <a:ea typeface="Trebuchet MS" panose="020B06030202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9CC0D-6CD9-FD04-9ED8-1C4E19494BAF}"/>
              </a:ext>
            </a:extLst>
          </p:cNvPr>
          <p:cNvSpPr txBox="1"/>
          <p:nvPr/>
        </p:nvSpPr>
        <p:spPr>
          <a:xfrm>
            <a:off x="35197" y="1036035"/>
            <a:ext cx="11800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thaiDist"/>
            <a:r>
              <a:rPr lang="en-US" sz="2800" b="1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วัตถุประสงค์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ส่งเสริมการเข้าถึงบริการฟันเทียมและรากฟันเทียม และบริการอื่นๆ สำหรับผู้สูงอายุ สิทธิ </a:t>
            </a:r>
            <a:r>
              <a:rPr lang="en-US" sz="2800" dirty="0">
                <a:latin typeface="TH SarabunPSK" panose="020B0500040200020003" pitchFamily="34" charset="-34"/>
                <a:ea typeface="Trebuchet MS" panose="020B0603020202020204" pitchFamily="34" charset="0"/>
                <a:cs typeface="TH SarabunPSK" panose="020B0500040200020003" pitchFamily="34" charset="-34"/>
              </a:rPr>
              <a:t>UC</a:t>
            </a:r>
            <a:endParaRPr lang="th-TH" sz="2800" dirty="0">
              <a:latin typeface="TH SarabunPSK" panose="020B0500040200020003" pitchFamily="34" charset="-34"/>
              <a:ea typeface="Trebuchet MS" panose="020B06030202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8CDF59-5D65-3208-A0A8-1715B0F6B9C0}"/>
              </a:ext>
            </a:extLst>
          </p:cNvPr>
          <p:cNvSpPr txBox="1">
            <a:spLocks/>
          </p:cNvSpPr>
          <p:nvPr/>
        </p:nvSpPr>
        <p:spPr>
          <a:xfrm>
            <a:off x="354843" y="244170"/>
            <a:ext cx="11674400" cy="672105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การบูรณาการภารกิจสำนักงานหลักประกันสุขภาพแห่งชาติ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ความร่วมมือด้านสาธารณสุข(ของขวัญปีใหม่) 2566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E3AF2-8769-7DB7-2566-9E1426A51807}"/>
              </a:ext>
            </a:extLst>
          </p:cNvPr>
          <p:cNvSpPr/>
          <p:nvPr/>
        </p:nvSpPr>
        <p:spPr>
          <a:xfrm>
            <a:off x="587611" y="1622986"/>
            <a:ext cx="5469719" cy="55016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6BB096-8773-2A1C-0FC6-E596EB0BCE1D}"/>
              </a:ext>
            </a:extLst>
          </p:cNvPr>
          <p:cNvSpPr/>
          <p:nvPr/>
        </p:nvSpPr>
        <p:spPr>
          <a:xfrm>
            <a:off x="6294650" y="1654275"/>
            <a:ext cx="5469719" cy="58477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D814D-CAB5-5BA8-5207-6B434F47D1FD}"/>
              </a:ext>
            </a:extLst>
          </p:cNvPr>
          <p:cNvSpPr txBox="1"/>
          <p:nvPr/>
        </p:nvSpPr>
        <p:spPr>
          <a:xfrm>
            <a:off x="6294650" y="2366513"/>
            <a:ext cx="546971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0430" algn="thaiDist"/>
            <a:r>
              <a:rPr lang="th-TH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สิทธิประโยชน์ด้านการรักษาพยาบาล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สำหรับผู้สูงอายุ ทั้งการรักษาแบบผู้ป่วยนอก และผู้ป่วยใน ในโรงพยาบาลคู่สัญญากับสำนักงานหลักประกันสุขภาพแห่งชาติทุกแห่ง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900430" algn="thaiDist"/>
            <a:r>
              <a:rPr lang="th-TH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สิทธิประโยชน์สำหรับผู้สูงอายุที่มีภาวะพึ่งพิง</a:t>
            </a:r>
            <a:r>
              <a:rPr lang="th-TH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เพื่อการดูแลระยะยาวด้านสาธารณสุขในชุมชน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900430" algn="thaiDist"/>
            <a:r>
              <a:rPr lang="th-TH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สิทธิประโยชน์เพื่อการส่งเสริมสุขภาพและป้องกันโรค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สำหรับผู้สูงอายุในสิทธิหลักประกันสุขภาพแห่งชาติ ได้แก่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257300" lvl="2" indent="-342900" algn="thaiDist">
              <a:buFont typeface="TH SarabunPSK" panose="020B0500040200020003" pitchFamily="34" charset="-34"/>
              <a:buChar char="-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การฉีดวัคซีนป้องกันคอตีบและบาดทะยักทุก 10 ปี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257300" lvl="2" indent="-342900" algn="thaiDist">
              <a:buFont typeface="TH SarabunPSK" panose="020B0500040200020003" pitchFamily="34" charset="-34"/>
              <a:buChar char="-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การประเมินความสามารถใน</a:t>
            </a:r>
            <a:r>
              <a:rPr lang="th-TH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กิจวัตรประจำวัน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257300" lvl="2" indent="-342900" algn="thaiDist">
              <a:buFont typeface="TH SarabunPSK" panose="020B0500040200020003" pitchFamily="34" charset="-34"/>
              <a:buChar char="-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การตรวจวัดดัชนีมวลกายและความดันโลหิต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257300" lvl="2" indent="-342900" algn="thaiDist">
              <a:buFont typeface="TH SarabunPSK" panose="020B0500040200020003" pitchFamily="34" charset="-34"/>
              <a:buChar char="-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การตรวจเลือดเพื่อคัดกรองโรคเบาหวาน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257300" lvl="2" indent="-342900" algn="thaiDist">
              <a:buFont typeface="TH SarabunPSK" panose="020B0500040200020003" pitchFamily="34" charset="-34"/>
              <a:buChar char="-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การคัดกรองปัจจัยเสี่ยงต่อการเกิดโรคหัวใจและหลอดเลือดสมอง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257300" lvl="2" indent="-342900" algn="thaiDist">
              <a:buFont typeface="TH SarabunPSK" panose="020B0500040200020003" pitchFamily="34" charset="-34"/>
              <a:buChar char="-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การคัดกรองโรคซึมเศร้า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257300" lvl="2" indent="-342900" algn="thaiDist">
              <a:buFont typeface="TH SarabunPSK" panose="020B0500040200020003" pitchFamily="34" charset="-34"/>
              <a:buChar char="-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การคัดกรองมะเร็งลำไส้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257300" lvl="2" indent="-342900" algn="thaiDist">
              <a:buFont typeface="TH SarabunPSK" panose="020B0500040200020003" pitchFamily="34" charset="-34"/>
              <a:buChar char="-"/>
            </a:pPr>
            <a:r>
              <a:rPr lang="th-TH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การเคลือบฟลูออไรด์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4DC0A-2CD1-F0FB-4BB3-F08E6A09EBF6}"/>
              </a:ext>
            </a:extLst>
          </p:cNvPr>
          <p:cNvSpPr txBox="1"/>
          <p:nvPr/>
        </p:nvSpPr>
        <p:spPr>
          <a:xfrm>
            <a:off x="6528762" y="1672171"/>
            <a:ext cx="5306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สิทธิประโยชน์อื่นๆที่เกี่ยวข้อง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FCC8E-541E-9208-A639-2DD6F5CB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31EC-40EE-46A9-98A6-1A5051D512E6}" type="slidenum">
              <a:rPr lang="th-TH" smtClean="0"/>
              <a:t>6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522ED-DBA5-FAB3-ECDD-64337AC21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908" y="5156794"/>
            <a:ext cx="1343594" cy="145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218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66B82-3312-49EB-BADC-750DE5B9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73" y="5730588"/>
            <a:ext cx="2794266" cy="111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5127B5-E4D5-D015-98CF-7FD339DCA0E1}"/>
              </a:ext>
            </a:extLst>
          </p:cNvPr>
          <p:cNvSpPr txBox="1"/>
          <p:nvPr/>
        </p:nvSpPr>
        <p:spPr>
          <a:xfrm>
            <a:off x="1119116" y="723332"/>
            <a:ext cx="1001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เสนอคณะอนุกรรมการหลักประกันสุขภาพระดับเขตพื้นที่ เขต </a:t>
            </a:r>
            <a:r>
              <a:rPr lang="en-US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  <a:endParaRPr lang="en-US" sz="4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A25E215-0D7F-2046-C8EA-65DEAC38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14" y="92554"/>
            <a:ext cx="1614767" cy="749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36705D-72A1-72BA-460E-49CD5E6972C4}"/>
              </a:ext>
            </a:extLst>
          </p:cNvPr>
          <p:cNvCxnSpPr>
            <a:cxnSpLocks/>
          </p:cNvCxnSpPr>
          <p:nvPr/>
        </p:nvCxnSpPr>
        <p:spPr>
          <a:xfrm>
            <a:off x="1228299" y="1678675"/>
            <a:ext cx="100947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47C7A8-64AE-B3CA-54CA-63C119AA3F2E}"/>
              </a:ext>
            </a:extLst>
          </p:cNvPr>
          <p:cNvSpPr txBox="1"/>
          <p:nvPr/>
        </p:nvSpPr>
        <p:spPr>
          <a:xfrm>
            <a:off x="1119116" y="2435783"/>
            <a:ext cx="9261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เพื่อรับทราบ  มติและสาระสำคัญจากการประชุมคณะกรรมการหลักประกันสุขภาพแห่งชาติ 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4C6E6-0077-70A9-CC6C-689CF97A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F60-6A1F-4769-B7C2-15AB9B1AD5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1095</Words>
  <Application>Microsoft Office PowerPoint</Application>
  <PresentationFormat>Widescreen</PresentationFormat>
  <Paragraphs>117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Sylfaen</vt:lpstr>
      <vt:lpstr>TH Sarabun New</vt:lpstr>
      <vt:lpstr>TH SarabunPSK</vt:lpstr>
      <vt:lpstr>Office Theme</vt:lpstr>
      <vt:lpstr>มติและสาระสำคัญจากการประชุม คณะกรรมการหลักประกันสุขภาพแห่งชาติ  ครั้งที่ 1/2566 วันที่ 4 มกราคม 2566</vt:lpstr>
      <vt:lpstr>PowerPoint Presentation</vt:lpstr>
      <vt:lpstr>PowerPoint Presentation</vt:lpstr>
      <vt:lpstr>PowerPoint Presentation</vt:lpstr>
      <vt:lpstr>โครงการตรวจคัดกรองสายตาและปัญหาด้านการมองเห็นสำหรับผู้สูงอายุ </vt:lpstr>
      <vt:lpstr> ฟันเทียม และรากฟันเทียม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มติและสาระสำคัญจากการประชุม คณะกรรมการหลักประกันสุขภาพแห่งชาติ  ครั้งที่ 1/2565 วันที่ 6 มกราคม 2565</dc:title>
  <dc:creator>chattika maeprasart</dc:creator>
  <cp:lastModifiedBy>nhso 121</cp:lastModifiedBy>
  <cp:revision>51</cp:revision>
  <dcterms:created xsi:type="dcterms:W3CDTF">2022-01-14T09:32:23Z</dcterms:created>
  <dcterms:modified xsi:type="dcterms:W3CDTF">2023-01-16T10:11:23Z</dcterms:modified>
</cp:coreProperties>
</file>